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2" r:id="rId7"/>
    <p:sldId id="261"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4" d="100"/>
          <a:sy n="74" d="100"/>
        </p:scale>
        <p:origin x="576"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5220E9E-E6E6-4F83-9E89-12FC9E604249}" type="datetimeFigureOut">
              <a:rPr lang="en-US" smtClean="0"/>
              <a:t>2/7/2021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4CA2ABB-46D6-4D8B-A0BF-85044460305F}" type="slidenum">
              <a:rPr lang="en-US" smtClean="0"/>
              <a:t>‹#›</a:t>
            </a:fld>
            <a:endParaRPr lang="en-US"/>
          </a:p>
        </p:txBody>
      </p:sp>
    </p:spTree>
    <p:extLst>
      <p:ext uri="{BB962C8B-B14F-4D97-AF65-F5344CB8AC3E}">
        <p14:creationId xmlns:p14="http://schemas.microsoft.com/office/powerpoint/2010/main" val="33291926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5220E9E-E6E6-4F83-9E89-12FC9E604249}" type="datetimeFigureOut">
              <a:rPr lang="en-US" smtClean="0"/>
              <a:t>2/7/2021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4CA2ABB-46D6-4D8B-A0BF-85044460305F}" type="slidenum">
              <a:rPr lang="en-US" smtClean="0"/>
              <a:t>‹#›</a:t>
            </a:fld>
            <a:endParaRPr lang="en-US"/>
          </a:p>
        </p:txBody>
      </p:sp>
    </p:spTree>
    <p:extLst>
      <p:ext uri="{BB962C8B-B14F-4D97-AF65-F5344CB8AC3E}">
        <p14:creationId xmlns:p14="http://schemas.microsoft.com/office/powerpoint/2010/main" val="18713254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5220E9E-E6E6-4F83-9E89-12FC9E604249}" type="datetimeFigureOut">
              <a:rPr lang="en-US" smtClean="0"/>
              <a:t>2/7/2021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4CA2ABB-46D6-4D8B-A0BF-85044460305F}" type="slidenum">
              <a:rPr lang="en-US" smtClean="0"/>
              <a:t>‹#›</a:t>
            </a:fld>
            <a:endParaRPr lang="en-US"/>
          </a:p>
        </p:txBody>
      </p:sp>
    </p:spTree>
    <p:extLst>
      <p:ext uri="{BB962C8B-B14F-4D97-AF65-F5344CB8AC3E}">
        <p14:creationId xmlns:p14="http://schemas.microsoft.com/office/powerpoint/2010/main" val="28317307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5220E9E-E6E6-4F83-9E89-12FC9E604249}" type="datetimeFigureOut">
              <a:rPr lang="en-US" smtClean="0"/>
              <a:t>2/7/2021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4CA2ABB-46D6-4D8B-A0BF-85044460305F}" type="slidenum">
              <a:rPr lang="en-US" smtClean="0"/>
              <a:t>‹#›</a:t>
            </a:fld>
            <a:endParaRPr lang="en-US"/>
          </a:p>
        </p:txBody>
      </p:sp>
    </p:spTree>
    <p:extLst>
      <p:ext uri="{BB962C8B-B14F-4D97-AF65-F5344CB8AC3E}">
        <p14:creationId xmlns:p14="http://schemas.microsoft.com/office/powerpoint/2010/main" val="18230533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5220E9E-E6E6-4F83-9E89-12FC9E604249}" type="datetimeFigureOut">
              <a:rPr lang="en-US" smtClean="0"/>
              <a:t>2/7/2021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4CA2ABB-46D6-4D8B-A0BF-85044460305F}" type="slidenum">
              <a:rPr lang="en-US" smtClean="0"/>
              <a:t>‹#›</a:t>
            </a:fld>
            <a:endParaRPr lang="en-US"/>
          </a:p>
        </p:txBody>
      </p:sp>
    </p:spTree>
    <p:extLst>
      <p:ext uri="{BB962C8B-B14F-4D97-AF65-F5344CB8AC3E}">
        <p14:creationId xmlns:p14="http://schemas.microsoft.com/office/powerpoint/2010/main" val="7255242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5220E9E-E6E6-4F83-9E89-12FC9E604249}" type="datetimeFigureOut">
              <a:rPr lang="en-US" smtClean="0"/>
              <a:t>2/7/2021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4CA2ABB-46D6-4D8B-A0BF-85044460305F}" type="slidenum">
              <a:rPr lang="en-US" smtClean="0"/>
              <a:t>‹#›</a:t>
            </a:fld>
            <a:endParaRPr lang="en-US"/>
          </a:p>
        </p:txBody>
      </p:sp>
    </p:spTree>
    <p:extLst>
      <p:ext uri="{BB962C8B-B14F-4D97-AF65-F5344CB8AC3E}">
        <p14:creationId xmlns:p14="http://schemas.microsoft.com/office/powerpoint/2010/main" val="4374756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5220E9E-E6E6-4F83-9E89-12FC9E604249}" type="datetimeFigureOut">
              <a:rPr lang="en-US" smtClean="0"/>
              <a:t>2/7/2021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4CA2ABB-46D6-4D8B-A0BF-85044460305F}" type="slidenum">
              <a:rPr lang="en-US" smtClean="0"/>
              <a:t>‹#›</a:t>
            </a:fld>
            <a:endParaRPr lang="en-US"/>
          </a:p>
        </p:txBody>
      </p:sp>
    </p:spTree>
    <p:extLst>
      <p:ext uri="{BB962C8B-B14F-4D97-AF65-F5344CB8AC3E}">
        <p14:creationId xmlns:p14="http://schemas.microsoft.com/office/powerpoint/2010/main" val="39120331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5220E9E-E6E6-4F83-9E89-12FC9E604249}" type="datetimeFigureOut">
              <a:rPr lang="en-US" smtClean="0"/>
              <a:t>2/7/2021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4CA2ABB-46D6-4D8B-A0BF-85044460305F}" type="slidenum">
              <a:rPr lang="en-US" smtClean="0"/>
              <a:t>‹#›</a:t>
            </a:fld>
            <a:endParaRPr lang="en-US"/>
          </a:p>
        </p:txBody>
      </p:sp>
    </p:spTree>
    <p:extLst>
      <p:ext uri="{BB962C8B-B14F-4D97-AF65-F5344CB8AC3E}">
        <p14:creationId xmlns:p14="http://schemas.microsoft.com/office/powerpoint/2010/main" val="15209923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5220E9E-E6E6-4F83-9E89-12FC9E604249}" type="datetimeFigureOut">
              <a:rPr lang="en-US" smtClean="0"/>
              <a:t>2/7/2021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4CA2ABB-46D6-4D8B-A0BF-85044460305F}" type="slidenum">
              <a:rPr lang="en-US" smtClean="0"/>
              <a:t>‹#›</a:t>
            </a:fld>
            <a:endParaRPr lang="en-US"/>
          </a:p>
        </p:txBody>
      </p:sp>
    </p:spTree>
    <p:extLst>
      <p:ext uri="{BB962C8B-B14F-4D97-AF65-F5344CB8AC3E}">
        <p14:creationId xmlns:p14="http://schemas.microsoft.com/office/powerpoint/2010/main" val="41262667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5220E9E-E6E6-4F83-9E89-12FC9E604249}" type="datetimeFigureOut">
              <a:rPr lang="en-US" smtClean="0"/>
              <a:t>2/7/2021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4CA2ABB-46D6-4D8B-A0BF-85044460305F}" type="slidenum">
              <a:rPr lang="en-US" smtClean="0"/>
              <a:t>‹#›</a:t>
            </a:fld>
            <a:endParaRPr lang="en-US"/>
          </a:p>
        </p:txBody>
      </p:sp>
    </p:spTree>
    <p:extLst>
      <p:ext uri="{BB962C8B-B14F-4D97-AF65-F5344CB8AC3E}">
        <p14:creationId xmlns:p14="http://schemas.microsoft.com/office/powerpoint/2010/main" val="36521626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5220E9E-E6E6-4F83-9E89-12FC9E604249}" type="datetimeFigureOut">
              <a:rPr lang="en-US" smtClean="0"/>
              <a:t>2/7/2021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4CA2ABB-46D6-4D8B-A0BF-85044460305F}" type="slidenum">
              <a:rPr lang="en-US" smtClean="0"/>
              <a:t>‹#›</a:t>
            </a:fld>
            <a:endParaRPr lang="en-US"/>
          </a:p>
        </p:txBody>
      </p:sp>
    </p:spTree>
    <p:extLst>
      <p:ext uri="{BB962C8B-B14F-4D97-AF65-F5344CB8AC3E}">
        <p14:creationId xmlns:p14="http://schemas.microsoft.com/office/powerpoint/2010/main" val="130448444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5220E9E-E6E6-4F83-9E89-12FC9E604249}" type="datetimeFigureOut">
              <a:rPr lang="en-US" smtClean="0"/>
              <a:t>2/7/2021</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4CA2ABB-46D6-4D8B-A0BF-85044460305F}" type="slidenum">
              <a:rPr lang="en-US" smtClean="0"/>
              <a:t>‹#›</a:t>
            </a:fld>
            <a:endParaRPr lang="en-US"/>
          </a:p>
        </p:txBody>
      </p:sp>
    </p:spTree>
    <p:extLst>
      <p:ext uri="{BB962C8B-B14F-4D97-AF65-F5344CB8AC3E}">
        <p14:creationId xmlns:p14="http://schemas.microsoft.com/office/powerpoint/2010/main" val="58263150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4.xml"/><Relationship Id="rId4" Type="http://schemas.openxmlformats.org/officeDocument/2006/relationships/image" Target="../media/image4.png"/></Relationships>
</file>

<file path=ppt/slides/_rels/slide2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Layout" Target="../slideLayouts/slideLayout4.xml"/><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ru-RU" sz="2400" dirty="0" smtClean="0"/>
              <a:t>Интегрисане академске студије фармације</a:t>
            </a:r>
            <a:br>
              <a:rPr lang="ru-RU" sz="2400" dirty="0" smtClean="0"/>
            </a:br>
            <a:r>
              <a:rPr lang="ru-RU" sz="2400" dirty="0" smtClean="0"/>
              <a:t/>
            </a:r>
            <a:br>
              <a:rPr lang="ru-RU" sz="2400" dirty="0" smtClean="0"/>
            </a:br>
            <a:r>
              <a:rPr lang="ru-RU" sz="2400" dirty="0" smtClean="0"/>
              <a:t>Социјална фармација</a:t>
            </a:r>
            <a:br>
              <a:rPr lang="ru-RU" sz="2400" dirty="0" smtClean="0"/>
            </a:br>
            <a:r>
              <a:rPr lang="ru-RU" sz="2400" dirty="0" smtClean="0"/>
              <a:t>Тематска јединица бр. 1</a:t>
            </a:r>
            <a:r>
              <a:rPr lang="sr-Cyrl-RS" sz="2400" dirty="0" smtClean="0"/>
              <a:t>4</a:t>
            </a:r>
            <a:endParaRPr lang="en-US" sz="2400" dirty="0"/>
          </a:p>
        </p:txBody>
      </p:sp>
      <p:sp>
        <p:nvSpPr>
          <p:cNvPr id="3" name="Subtitle 2"/>
          <p:cNvSpPr>
            <a:spLocks noGrp="1"/>
          </p:cNvSpPr>
          <p:nvPr>
            <p:ph type="subTitle" idx="1"/>
          </p:nvPr>
        </p:nvSpPr>
        <p:spPr/>
        <p:txBody>
          <a:bodyPr/>
          <a:lstStyle/>
          <a:p>
            <a:endParaRPr lang="sr-Cyrl-RS" dirty="0" smtClean="0"/>
          </a:p>
          <a:p>
            <a:r>
              <a:rPr lang="sr-Cyrl-RS" dirty="0" smtClean="0"/>
              <a:t>Регулаторни </a:t>
            </a:r>
            <a:r>
              <a:rPr lang="sr-Cyrl-RS" dirty="0"/>
              <a:t>прописи у области медицинског </a:t>
            </a:r>
            <a:r>
              <a:rPr lang="sr-Cyrl-RS" dirty="0" smtClean="0"/>
              <a:t>отпада</a:t>
            </a:r>
          </a:p>
          <a:p>
            <a:r>
              <a:rPr lang="sr-Cyrl-RS" dirty="0" smtClean="0"/>
              <a:t>Доц. </a:t>
            </a:r>
            <a:r>
              <a:rPr lang="sr-Cyrl-RS" smtClean="0"/>
              <a:t>др Оливера Миловановић</a:t>
            </a:r>
            <a:endParaRPr lang="en-US" dirty="0"/>
          </a:p>
        </p:txBody>
      </p:sp>
      <p:pic>
        <p:nvPicPr>
          <p:cNvPr id="4" name="Picture 7" descr="E:\DOKUMENTI\Nimda dokumenti\memo grb.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55739" y="398028"/>
            <a:ext cx="7856538" cy="121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1696301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63958" y="184821"/>
            <a:ext cx="10515600" cy="871247"/>
          </a:xfrm>
        </p:spPr>
        <p:txBody>
          <a:bodyPr>
            <a:normAutofit/>
          </a:bodyPr>
          <a:lstStyle/>
          <a:p>
            <a:pPr algn="ctr"/>
            <a:r>
              <a:rPr lang="sr-Cyrl-RS" sz="3200" dirty="0" smtClean="0"/>
              <a:t>Регулаторни прописи у области медицинског отпада</a:t>
            </a:r>
            <a:endParaRPr lang="en-US" sz="3200" dirty="0"/>
          </a:p>
        </p:txBody>
      </p:sp>
      <p:sp>
        <p:nvSpPr>
          <p:cNvPr id="3" name="Content Placeholder 2"/>
          <p:cNvSpPr>
            <a:spLocks noGrp="1"/>
          </p:cNvSpPr>
          <p:nvPr>
            <p:ph idx="1"/>
          </p:nvPr>
        </p:nvSpPr>
        <p:spPr>
          <a:xfrm>
            <a:off x="412125" y="1120461"/>
            <a:ext cx="11384924" cy="5318975"/>
          </a:xfrm>
        </p:spPr>
        <p:txBody>
          <a:bodyPr>
            <a:normAutofit fontScale="77500" lnSpcReduction="20000"/>
          </a:bodyPr>
          <a:lstStyle/>
          <a:p>
            <a:pPr marL="0" indent="0">
              <a:buNone/>
            </a:pPr>
            <a:r>
              <a:rPr lang="ru-RU" dirty="0" smtClean="0"/>
              <a:t>Управљање фармацеутским отпадом према Члану 56а Закона о управљању отпадома:</a:t>
            </a:r>
          </a:p>
          <a:p>
            <a:endParaRPr lang="ru-RU" dirty="0" smtClean="0"/>
          </a:p>
          <a:p>
            <a:r>
              <a:rPr lang="ru-RU" sz="3100" dirty="0" smtClean="0"/>
              <a:t>Апотеке које су основане као здравствене установе, односно ветеринарска организација, као и апотеке основане као приватна пракса дужне су:</a:t>
            </a:r>
          </a:p>
          <a:p>
            <a:pPr marL="0" indent="0">
              <a:buNone/>
            </a:pPr>
            <a:r>
              <a:rPr lang="ru-RU" sz="3100" dirty="0" smtClean="0"/>
              <a:t>1) да преузму фармацеутски отпад произведен од грађана и да тај отпад предају лицима која врше сакупљање, транспорт, третман, односно складиштење, поновно искоришћење и одлагање или извоз фармацеутског отпада;</a:t>
            </a:r>
          </a:p>
          <a:p>
            <a:pPr marL="0" indent="0">
              <a:buNone/>
            </a:pPr>
            <a:r>
              <a:rPr lang="ru-RU" sz="3100" dirty="0" smtClean="0"/>
              <a:t>2) да воде посебну евиденцију о сопственом фармацеутском отпаду и податке о томе достављају Агенцији;</a:t>
            </a:r>
          </a:p>
          <a:p>
            <a:pPr marL="0" indent="0">
              <a:buNone/>
            </a:pPr>
            <a:r>
              <a:rPr lang="ru-RU" sz="3100" dirty="0" smtClean="0"/>
              <a:t>3) да у пословном простору апотеке обезбеде простор за контејнер за бесплатно сакупљање неупотребљивих лекова од грађана;</a:t>
            </a:r>
          </a:p>
          <a:p>
            <a:pPr marL="0" indent="0">
              <a:buNone/>
            </a:pPr>
            <a:r>
              <a:rPr lang="ru-RU" sz="3100" dirty="0" smtClean="0"/>
              <a:t>4) да закључе уговор са лицем из тачке 1) овог става о правима, обавезама и одговорностима у области управљања фармацеутским отпадом од грађана;</a:t>
            </a:r>
          </a:p>
          <a:p>
            <a:pPr marL="0" indent="0">
              <a:buNone/>
            </a:pPr>
            <a:r>
              <a:rPr lang="ru-RU" sz="3100" dirty="0" smtClean="0"/>
              <a:t>5) да на видном месту истакну обавештење да се у тој апотеци прикупљају неупотребљиви лекови од грађана, као и да за враћање неупотребљивих лекова грађани не плаћају накнаду.</a:t>
            </a:r>
          </a:p>
          <a:p>
            <a:pPr marL="0" indent="0">
              <a:buNone/>
            </a:pPr>
            <a:endParaRPr lang="ru-RU" dirty="0" smtClean="0"/>
          </a:p>
          <a:p>
            <a:endParaRPr lang="en-US" dirty="0"/>
          </a:p>
        </p:txBody>
      </p:sp>
    </p:spTree>
    <p:extLst>
      <p:ext uri="{BB962C8B-B14F-4D97-AF65-F5344CB8AC3E}">
        <p14:creationId xmlns:p14="http://schemas.microsoft.com/office/powerpoint/2010/main" val="82371265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12442" y="236336"/>
            <a:ext cx="10515600" cy="729579"/>
          </a:xfrm>
        </p:spPr>
        <p:txBody>
          <a:bodyPr>
            <a:normAutofit/>
          </a:bodyPr>
          <a:lstStyle/>
          <a:p>
            <a:pPr algn="ctr"/>
            <a:r>
              <a:rPr lang="sr-Cyrl-RS" sz="3200" dirty="0" smtClean="0"/>
              <a:t>Регулаторни прописи у области медицинског отпада</a:t>
            </a:r>
            <a:endParaRPr lang="en-US" sz="3200" dirty="0"/>
          </a:p>
        </p:txBody>
      </p:sp>
      <p:sp>
        <p:nvSpPr>
          <p:cNvPr id="3" name="Content Placeholder 2"/>
          <p:cNvSpPr>
            <a:spLocks noGrp="1"/>
          </p:cNvSpPr>
          <p:nvPr>
            <p:ph idx="1"/>
          </p:nvPr>
        </p:nvSpPr>
        <p:spPr>
          <a:xfrm>
            <a:off x="360607" y="1197734"/>
            <a:ext cx="11513713" cy="5293217"/>
          </a:xfrm>
        </p:spPr>
        <p:txBody>
          <a:bodyPr>
            <a:normAutofit fontScale="70000" lnSpcReduction="20000"/>
          </a:bodyPr>
          <a:lstStyle/>
          <a:p>
            <a:endParaRPr lang="ru-RU" dirty="0" smtClean="0"/>
          </a:p>
          <a:p>
            <a:pPr marL="0" indent="0">
              <a:buNone/>
            </a:pPr>
            <a:r>
              <a:rPr lang="ru-RU" dirty="0" smtClean="0"/>
              <a:t>Управљање фармацеутским отпадом према Члану 56а Закона о управљању отпадома:</a:t>
            </a:r>
          </a:p>
          <a:p>
            <a:pPr marL="0" indent="0">
              <a:buNone/>
            </a:pPr>
            <a:endParaRPr lang="ru-RU" dirty="0" smtClean="0"/>
          </a:p>
          <a:p>
            <a:r>
              <a:rPr lang="ru-RU" dirty="0" smtClean="0"/>
              <a:t>Грађани, односно држаоци животиња су дужни да неупотребљиве лекове предају апотеци која је основана као здравствена установа, односно ветеринарска организација или апотеци која је основана као приватна пракса.</a:t>
            </a:r>
          </a:p>
          <a:p>
            <a:endParaRPr lang="ru-RU" dirty="0" smtClean="0"/>
          </a:p>
          <a:p>
            <a:r>
              <a:rPr lang="ru-RU" dirty="0" smtClean="0"/>
              <a:t>Контејнер из става 1. тачка 3) овог члана поставља лице које врши сакупљање, транспорт, третман, односно складиштење, поновно искоришћење и одлагање или извоз фармацеутског отпада које има дозволу у складу са овим законом.</a:t>
            </a:r>
          </a:p>
          <a:p>
            <a:endParaRPr lang="ru-RU" dirty="0" smtClean="0"/>
          </a:p>
          <a:p>
            <a:r>
              <a:rPr lang="ru-RU" dirty="0" smtClean="0"/>
              <a:t>Отпад који садржи психоактивне контролисане супстанце и прекурсоре третира се у складу са законом којим се уређује област психоактивних контролисаних супстанци и прекурсора, законом којим се уређује област лекова, као и законом којим се уређује управљање отпадом.</a:t>
            </a:r>
          </a:p>
          <a:p>
            <a:endParaRPr lang="ru-RU" dirty="0" smtClean="0"/>
          </a:p>
          <a:p>
            <a:r>
              <a:rPr lang="ru-RU" dirty="0" smtClean="0"/>
              <a:t>Министар надлежан за послове здравства, министар надлежан за послове ветеринарства и министар споразумно прописују начин и поступак управљања фармацеутским отпадом.</a:t>
            </a:r>
            <a:endParaRPr lang="en-US" dirty="0"/>
          </a:p>
        </p:txBody>
      </p:sp>
    </p:spTree>
    <p:extLst>
      <p:ext uri="{BB962C8B-B14F-4D97-AF65-F5344CB8AC3E}">
        <p14:creationId xmlns:p14="http://schemas.microsoft.com/office/powerpoint/2010/main" val="234489832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12443" y="210580"/>
            <a:ext cx="10515600" cy="768216"/>
          </a:xfrm>
        </p:spPr>
        <p:txBody>
          <a:bodyPr>
            <a:normAutofit/>
          </a:bodyPr>
          <a:lstStyle/>
          <a:p>
            <a:pPr algn="ctr"/>
            <a:r>
              <a:rPr lang="sr-Cyrl-RS" sz="3200" dirty="0" smtClean="0"/>
              <a:t>Регулаторни прописи у области медицинског отпада</a:t>
            </a:r>
            <a:endParaRPr lang="en-US" sz="3200" dirty="0"/>
          </a:p>
        </p:txBody>
      </p:sp>
      <p:sp>
        <p:nvSpPr>
          <p:cNvPr id="3" name="Content Placeholder 2"/>
          <p:cNvSpPr>
            <a:spLocks noGrp="1"/>
          </p:cNvSpPr>
          <p:nvPr>
            <p:ph idx="1"/>
          </p:nvPr>
        </p:nvSpPr>
        <p:spPr>
          <a:xfrm>
            <a:off x="386366" y="1030310"/>
            <a:ext cx="11307651" cy="5486400"/>
          </a:xfrm>
        </p:spPr>
        <p:txBody>
          <a:bodyPr>
            <a:normAutofit fontScale="62500" lnSpcReduction="20000"/>
          </a:bodyPr>
          <a:lstStyle/>
          <a:p>
            <a:pPr marL="0" indent="0">
              <a:buNone/>
            </a:pPr>
            <a:r>
              <a:rPr lang="ru-RU" dirty="0" smtClean="0"/>
              <a:t>Трошкови управљања медицинским и фармацеутским отпадом према Члану 56б Закона о управљању отпадом:</a:t>
            </a:r>
          </a:p>
          <a:p>
            <a:endParaRPr lang="ru-RU" dirty="0" smtClean="0"/>
          </a:p>
          <a:p>
            <a:r>
              <a:rPr lang="ru-RU" dirty="0" smtClean="0"/>
              <a:t>Трошкове управљања медицинским отпадом, укључујући фармацеутски отпад настао у апотекама из члана 56а овог закона, сноси произвођач отпада, осим трошкова управљања фармацеутским отпадом сакупљеним од грађана.</a:t>
            </a:r>
          </a:p>
          <a:p>
            <a:r>
              <a:rPr lang="ru-RU" dirty="0" smtClean="0"/>
              <a:t>Трошкове управљања отпадом који настаје од лекова, за које у Републици Србији није издата дозвола за стављање у промет, сноси увозник тих лекова.</a:t>
            </a:r>
          </a:p>
          <a:p>
            <a:r>
              <a:rPr lang="ru-RU" dirty="0" smtClean="0"/>
              <a:t>Трошкове управљања, односно извоза фармацеутског отпада сакупљеног од грађана сноси произвођач и/или увозник који ставља фармацеутске производе на тржиште Републике Србије, пропорционално учешћу у маси пласмана својих производа на тржиште Републике Србије, у складу са овим законом, а на основу евиденције Агенције за лекове и медицинска средства.</a:t>
            </a:r>
          </a:p>
          <a:p>
            <a:endParaRPr lang="ru-RU" dirty="0" smtClean="0"/>
          </a:p>
          <a:p>
            <a:r>
              <a:rPr lang="ru-RU" dirty="0" smtClean="0"/>
              <a:t>Трошкови управљања фармацеутским отпадом из става 3. овог члана подразумевају:</a:t>
            </a:r>
          </a:p>
          <a:p>
            <a:pPr marL="0" indent="0">
              <a:buNone/>
            </a:pPr>
            <a:r>
              <a:rPr lang="ru-RU" dirty="0" smtClean="0"/>
              <a:t>1) преузимање и превоз отпада;</a:t>
            </a:r>
          </a:p>
          <a:p>
            <a:pPr marL="0" indent="0">
              <a:buNone/>
            </a:pPr>
            <a:r>
              <a:rPr lang="ru-RU" dirty="0" smtClean="0"/>
              <a:t>2) припрему заједничког плана;</a:t>
            </a:r>
          </a:p>
          <a:p>
            <a:pPr marL="0" indent="0">
              <a:buNone/>
            </a:pPr>
            <a:r>
              <a:rPr lang="ru-RU" dirty="0" smtClean="0"/>
              <a:t>3) набавку и распоред контејнера за сакупљање;</a:t>
            </a:r>
          </a:p>
          <a:p>
            <a:pPr marL="0" indent="0">
              <a:buNone/>
            </a:pPr>
            <a:r>
              <a:rPr lang="ru-RU" dirty="0" smtClean="0"/>
              <a:t>4) привремено складиштење и превоз ради одлагања;</a:t>
            </a:r>
          </a:p>
          <a:p>
            <a:pPr marL="0" indent="0">
              <a:buNone/>
            </a:pPr>
            <a:r>
              <a:rPr lang="ru-RU" dirty="0" smtClean="0"/>
              <a:t>5) третман, односно поновно искоришћење, одлагање или извоз отпада;</a:t>
            </a:r>
          </a:p>
          <a:p>
            <a:pPr marL="0" indent="0">
              <a:buNone/>
            </a:pPr>
            <a:r>
              <a:rPr lang="ru-RU" dirty="0" smtClean="0"/>
              <a:t>6) административне трошкове (електронска обрада података, вођење система, обавештавање и припрема документације за извоз).</a:t>
            </a:r>
            <a:endParaRPr lang="en-US" dirty="0"/>
          </a:p>
        </p:txBody>
      </p:sp>
    </p:spTree>
    <p:extLst>
      <p:ext uri="{BB962C8B-B14F-4D97-AF65-F5344CB8AC3E}">
        <p14:creationId xmlns:p14="http://schemas.microsoft.com/office/powerpoint/2010/main" val="429173706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3806" y="184821"/>
            <a:ext cx="10515600" cy="652306"/>
          </a:xfrm>
        </p:spPr>
        <p:txBody>
          <a:bodyPr>
            <a:normAutofit/>
          </a:bodyPr>
          <a:lstStyle/>
          <a:p>
            <a:pPr algn="ctr"/>
            <a:r>
              <a:rPr lang="sr-Cyrl-RS" sz="3200" dirty="0" smtClean="0"/>
              <a:t>Регулаторни прописи у области медицинског отпада</a:t>
            </a:r>
            <a:endParaRPr lang="en-US" sz="3200" dirty="0"/>
          </a:p>
        </p:txBody>
      </p:sp>
      <p:sp>
        <p:nvSpPr>
          <p:cNvPr id="3" name="Content Placeholder 2"/>
          <p:cNvSpPr>
            <a:spLocks noGrp="1"/>
          </p:cNvSpPr>
          <p:nvPr>
            <p:ph idx="1"/>
          </p:nvPr>
        </p:nvSpPr>
        <p:spPr>
          <a:xfrm>
            <a:off x="373487" y="1571224"/>
            <a:ext cx="11487955" cy="5048518"/>
          </a:xfrm>
        </p:spPr>
        <p:txBody>
          <a:bodyPr/>
          <a:lstStyle/>
          <a:p>
            <a:r>
              <a:rPr lang="sr-Cyrl-RS" dirty="0" smtClean="0"/>
              <a:t>Одредбе Правилника о управљању медицинским отпадом се </a:t>
            </a:r>
            <a:r>
              <a:rPr lang="ru-RU" dirty="0" smtClean="0"/>
              <a:t>не примењују се на управљање радиоактивним медицинским отпадом, укључујући и радиофармацеутике, као и другим врстама медицинског отпада, чије је управљање уређено посебним прописима.</a:t>
            </a:r>
          </a:p>
          <a:p>
            <a:endParaRPr lang="ru-RU" dirty="0"/>
          </a:p>
          <a:p>
            <a:r>
              <a:rPr lang="ru-RU" dirty="0" smtClean="0"/>
              <a:t>Према Правилнику неопасан медицински отпад јесте отпад који није загађен опасним или другим материјама, а који је по свом саставу сличан комуналном (кућном) отпаду (рециклабилан, биоразградив и др.);</a:t>
            </a:r>
          </a:p>
          <a:p>
            <a:endParaRPr lang="en-US" dirty="0"/>
          </a:p>
        </p:txBody>
      </p:sp>
    </p:spTree>
    <p:extLst>
      <p:ext uri="{BB962C8B-B14F-4D97-AF65-F5344CB8AC3E}">
        <p14:creationId xmlns:p14="http://schemas.microsoft.com/office/powerpoint/2010/main" val="142893734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48047" y="120427"/>
            <a:ext cx="10515600" cy="729579"/>
          </a:xfrm>
        </p:spPr>
        <p:txBody>
          <a:bodyPr>
            <a:normAutofit/>
          </a:bodyPr>
          <a:lstStyle/>
          <a:p>
            <a:pPr algn="ctr"/>
            <a:r>
              <a:rPr lang="sr-Cyrl-RS" sz="3200" dirty="0" smtClean="0"/>
              <a:t>Регулаторни прописи у области медицинског отпада</a:t>
            </a:r>
            <a:endParaRPr lang="en-US" sz="3200" dirty="0"/>
          </a:p>
        </p:txBody>
      </p:sp>
      <p:sp>
        <p:nvSpPr>
          <p:cNvPr id="3" name="Content Placeholder 2"/>
          <p:cNvSpPr>
            <a:spLocks noGrp="1"/>
          </p:cNvSpPr>
          <p:nvPr>
            <p:ph idx="1"/>
          </p:nvPr>
        </p:nvSpPr>
        <p:spPr>
          <a:xfrm>
            <a:off x="115910" y="811370"/>
            <a:ext cx="11861442" cy="6046630"/>
          </a:xfrm>
        </p:spPr>
        <p:txBody>
          <a:bodyPr>
            <a:noAutofit/>
          </a:bodyPr>
          <a:lstStyle/>
          <a:p>
            <a:pPr marL="0" indent="0">
              <a:buNone/>
            </a:pPr>
            <a:r>
              <a:rPr lang="sr-Cyrl-RS" sz="2000" dirty="0" smtClean="0"/>
              <a:t>Према Правилнику </a:t>
            </a:r>
            <a:r>
              <a:rPr lang="ru-RU" sz="2000" dirty="0" smtClean="0"/>
              <a:t> опасан медицински отпад јесте опасан отпад који захтева посебно поступање, и то:</a:t>
            </a:r>
          </a:p>
          <a:p>
            <a:pPr marL="514350" indent="-514350">
              <a:buAutoNum type="arabicParenBoth"/>
            </a:pPr>
            <a:r>
              <a:rPr lang="ru-RU" sz="2000" dirty="0" smtClean="0"/>
              <a:t>патоанатомски отпад јесу ткива, органи, делови тела, људски фетуси и кесе са крвљу;</a:t>
            </a:r>
          </a:p>
          <a:p>
            <a:pPr marL="0" indent="0">
              <a:buNone/>
            </a:pPr>
            <a:r>
              <a:rPr lang="ru-RU" sz="2000" dirty="0" smtClean="0"/>
              <a:t>(2) оштри предмети јесу предмети или материјали који могу изазвати посекотине или убодне ране, без обзира да ли су били у контакту са пацијентом или инфективним материјалом;</a:t>
            </a:r>
          </a:p>
          <a:p>
            <a:pPr marL="0" indent="0">
              <a:buNone/>
            </a:pPr>
            <a:r>
              <a:rPr lang="ru-RU" sz="2000" dirty="0" smtClean="0"/>
              <a:t>(3) фармацеутски отпад јесу сви лекови, укључујући и примарну амбалажу, као и сав прибор коришћен за примену таквих производа, који се налазе код правног, односно физичког лица које се бави делатношћу здравствене заштите људи, а који су постали неупотребљиви због истека рока употребе, неисправности у погледу њиховог прописаног квалитета, контаминиране амбалаже, проливања, расипања, припремљени, па неупотребљени, враћени од стране крајњих корисника, или се не могу користити из других разлога. </a:t>
            </a:r>
          </a:p>
          <a:p>
            <a:pPr marL="0" indent="0">
              <a:lnSpc>
                <a:spcPct val="100000"/>
              </a:lnSpc>
              <a:buNone/>
            </a:pPr>
            <a:r>
              <a:rPr lang="ru-RU" sz="1600" dirty="0" smtClean="0"/>
              <a:t>Овај отпад може бити:</a:t>
            </a:r>
          </a:p>
          <a:p>
            <a:pPr marL="0" indent="0">
              <a:buNone/>
            </a:pPr>
            <a:r>
              <a:rPr lang="ru-RU" sz="1600" dirty="0" smtClean="0"/>
              <a:t>- потенцијално опасан фармацеутски отпад јесте отпад који представља ризик у случају када се њиме непрописно управља и захтева поступке прописане за управљање опасним отпадом и</a:t>
            </a:r>
          </a:p>
          <a:p>
            <a:pPr>
              <a:buFontTx/>
              <a:buChar char="-"/>
            </a:pPr>
            <a:r>
              <a:rPr lang="ru-RU" sz="1600" dirty="0" smtClean="0"/>
              <a:t>опасан фармацеутски отпад јесте отпад од лекова и дезинфицијенаса који садрже тешке метале, као и лекова чији се састав не може утврдити, а који због свог састава захтева посебне поступке третмана;</a:t>
            </a:r>
          </a:p>
          <a:p>
            <a:pPr marL="0" indent="0">
              <a:buNone/>
            </a:pPr>
            <a:r>
              <a:rPr lang="ru-RU" sz="2000" dirty="0" smtClean="0"/>
              <a:t>(4) цитотоксични и цитостатички отпад јесте опасан фармацеутски отпад, који обухвата цитотоксичне и цитостатичке лекове који су постали неупотребљиви, отпад који настаје приликом коришћења, транспорта и припреме лекова са цитотоксичним и цитостатичким ефектом, укључујући примарну амбалажу и сав прибор коришћен за припрему и примену таквих производа. Цитотоксични и цитостатички лекови су токсична једињења која имају канцерогени, мутагени и/или тератогени ефекат</a:t>
            </a:r>
            <a:endParaRPr lang="en-US" sz="2000" dirty="0"/>
          </a:p>
        </p:txBody>
      </p:sp>
    </p:spTree>
    <p:extLst>
      <p:ext uri="{BB962C8B-B14F-4D97-AF65-F5344CB8AC3E}">
        <p14:creationId xmlns:p14="http://schemas.microsoft.com/office/powerpoint/2010/main" val="159596434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12443" y="171943"/>
            <a:ext cx="10515600" cy="678064"/>
          </a:xfrm>
        </p:spPr>
        <p:txBody>
          <a:bodyPr>
            <a:normAutofit/>
          </a:bodyPr>
          <a:lstStyle/>
          <a:p>
            <a:pPr algn="ctr"/>
            <a:r>
              <a:rPr lang="sr-Cyrl-RS" sz="3200" dirty="0" smtClean="0"/>
              <a:t>Регулаторни прописи у области медицинског отпада</a:t>
            </a:r>
            <a:endParaRPr lang="en-US" sz="3200" dirty="0"/>
          </a:p>
        </p:txBody>
      </p:sp>
      <p:sp>
        <p:nvSpPr>
          <p:cNvPr id="3" name="Content Placeholder 2"/>
          <p:cNvSpPr>
            <a:spLocks noGrp="1"/>
          </p:cNvSpPr>
          <p:nvPr>
            <p:ph idx="1"/>
          </p:nvPr>
        </p:nvSpPr>
        <p:spPr>
          <a:xfrm>
            <a:off x="283335" y="1146220"/>
            <a:ext cx="11681138" cy="5525035"/>
          </a:xfrm>
        </p:spPr>
        <p:txBody>
          <a:bodyPr>
            <a:normAutofit/>
          </a:bodyPr>
          <a:lstStyle/>
          <a:p>
            <a:pPr marL="0" indent="0">
              <a:buNone/>
            </a:pPr>
            <a:r>
              <a:rPr lang="sr-Cyrl-RS" dirty="0" smtClean="0"/>
              <a:t>Према Правилнику о управљању медицинским отпадом :</a:t>
            </a:r>
          </a:p>
          <a:p>
            <a:r>
              <a:rPr lang="ru-RU" dirty="0" smtClean="0"/>
              <a:t>неупотребљиви лекови јесу остаци лекова који су остали крајњем кориснику након употребе лека, а које крајњи корисник баца, намерава да баци или мора да их баци, као и неупотребљени лекови који се налазе у спољњем, односно унутрашњем паковању и који су пуштени у промет, али не могу да се користе због истека рока употребе или других разлога;</a:t>
            </a:r>
          </a:p>
          <a:p>
            <a:r>
              <a:rPr lang="ru-RU" dirty="0" smtClean="0"/>
              <a:t>неопасан фармацеутски отпад јесте отпад који не представља опасност у поступку управљања фармацеутским отпадом;</a:t>
            </a:r>
          </a:p>
          <a:p>
            <a:r>
              <a:rPr lang="ru-RU" dirty="0" smtClean="0"/>
              <a:t>апотеке које су дужне да преузимају неупотребљиве лекове јесу све апотеке основане као здравствене установе у складу са законом, као и апотеке основане као приватна пракса.</a:t>
            </a:r>
            <a:endParaRPr lang="en-US" dirty="0"/>
          </a:p>
        </p:txBody>
      </p:sp>
    </p:spTree>
    <p:extLst>
      <p:ext uri="{BB962C8B-B14F-4D97-AF65-F5344CB8AC3E}">
        <p14:creationId xmlns:p14="http://schemas.microsoft.com/office/powerpoint/2010/main" val="320576343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5321" y="313611"/>
            <a:ext cx="10515600" cy="690942"/>
          </a:xfrm>
        </p:spPr>
        <p:txBody>
          <a:bodyPr>
            <a:normAutofit/>
          </a:bodyPr>
          <a:lstStyle/>
          <a:p>
            <a:pPr algn="ctr"/>
            <a:r>
              <a:rPr lang="sr-Cyrl-RS" sz="3200" dirty="0" smtClean="0"/>
              <a:t>Регулаторни прописи у области медицинског отпада</a:t>
            </a:r>
            <a:endParaRPr lang="en-US" sz="3200" dirty="0"/>
          </a:p>
        </p:txBody>
      </p:sp>
      <p:sp>
        <p:nvSpPr>
          <p:cNvPr id="3" name="Content Placeholder 2"/>
          <p:cNvSpPr>
            <a:spLocks noGrp="1"/>
          </p:cNvSpPr>
          <p:nvPr>
            <p:ph idx="1"/>
          </p:nvPr>
        </p:nvSpPr>
        <p:spPr>
          <a:xfrm>
            <a:off x="347729" y="1223493"/>
            <a:ext cx="11590985" cy="5383368"/>
          </a:xfrm>
        </p:spPr>
        <p:txBody>
          <a:bodyPr>
            <a:normAutofit fontScale="85000" lnSpcReduction="20000"/>
          </a:bodyPr>
          <a:lstStyle/>
          <a:p>
            <a:pPr marL="0" indent="0">
              <a:buNone/>
            </a:pPr>
            <a:r>
              <a:rPr lang="ru-RU" dirty="0" smtClean="0"/>
              <a:t>План управљања медицинским отпадом садржи нарочито:</a:t>
            </a:r>
          </a:p>
          <a:p>
            <a:pPr marL="514350" indent="-514350">
              <a:buAutoNum type="arabicParenR"/>
            </a:pPr>
            <a:r>
              <a:rPr lang="ru-RU" dirty="0" smtClean="0"/>
              <a:t>податке о врсти, количини и пореклу отпада који се ствара;</a:t>
            </a:r>
          </a:p>
          <a:p>
            <a:pPr marL="514350" indent="-514350">
              <a:buAutoNum type="arabicParenR"/>
            </a:pPr>
            <a:r>
              <a:rPr lang="ru-RU" dirty="0" smtClean="0"/>
              <a:t>токове кретања медицинског отпада унутар здравствене службе у којој настаје;</a:t>
            </a:r>
            <a:endParaRPr lang="ru-RU" dirty="0"/>
          </a:p>
          <a:p>
            <a:pPr marL="514350" indent="-514350">
              <a:buAutoNum type="arabicParenR"/>
            </a:pPr>
            <a:r>
              <a:rPr lang="ru-RU" dirty="0" smtClean="0"/>
              <a:t>могућности за минимизацију, поновно искоришћење медицинског отпада и рециклажу;</a:t>
            </a:r>
          </a:p>
          <a:p>
            <a:pPr marL="514350" indent="-514350">
              <a:buAutoNum type="arabicParenR"/>
            </a:pPr>
            <a:r>
              <a:rPr lang="ru-RU" dirty="0" smtClean="0"/>
              <a:t>број, обавезе и одговорности особља ангажованог у поступку управљања медицинским отпадом;</a:t>
            </a:r>
            <a:endParaRPr lang="ru-RU" dirty="0"/>
          </a:p>
          <a:p>
            <a:pPr marL="514350" indent="-514350">
              <a:buAutoNum type="arabicParenR"/>
            </a:pPr>
            <a:r>
              <a:rPr lang="ru-RU" dirty="0" smtClean="0"/>
              <a:t>оперативне процедуре управљања медицинским отпадом према месту настанка;</a:t>
            </a:r>
            <a:endParaRPr lang="ru-RU" dirty="0"/>
          </a:p>
          <a:p>
            <a:pPr marL="514350" indent="-514350">
              <a:buAutoNum type="arabicParenR"/>
            </a:pPr>
            <a:r>
              <a:rPr lang="ru-RU" dirty="0" smtClean="0"/>
              <a:t>распоред кеса и контејнера за одлагање медицинског отпада;</a:t>
            </a:r>
          </a:p>
          <a:p>
            <a:pPr marL="514350" indent="-514350">
              <a:buAutoNum type="arabicParenR"/>
            </a:pPr>
            <a:r>
              <a:rPr lang="ru-RU" dirty="0" smtClean="0"/>
              <a:t>одступање са отпадом на месту настанка, превоз унутар здравствене службе, начин и услове складиштења;</a:t>
            </a:r>
            <a:endParaRPr lang="ru-RU" dirty="0"/>
          </a:p>
          <a:p>
            <a:pPr marL="514350" indent="-514350">
              <a:buAutoNum type="arabicParenR"/>
            </a:pPr>
            <a:r>
              <a:rPr lang="ru-RU" dirty="0" smtClean="0"/>
              <a:t>идентификацију метода третмана и коначно одлагање отпада;</a:t>
            </a:r>
            <a:endParaRPr lang="ru-RU" dirty="0"/>
          </a:p>
          <a:p>
            <a:pPr marL="514350" indent="-514350">
              <a:buAutoNum type="arabicParenR"/>
            </a:pPr>
            <a:r>
              <a:rPr lang="ru-RU" dirty="0" smtClean="0"/>
              <a:t>вођење и чување документације и евиденције;</a:t>
            </a:r>
          </a:p>
          <a:p>
            <a:pPr marL="514350" indent="-514350">
              <a:buAutoNum type="arabicParenR"/>
            </a:pPr>
            <a:r>
              <a:rPr lang="ru-RU" dirty="0" smtClean="0"/>
              <a:t>мере превенције од повреда оштрим предметима и настанка инфекција;</a:t>
            </a:r>
          </a:p>
          <a:p>
            <a:endParaRPr lang="en-US" dirty="0"/>
          </a:p>
        </p:txBody>
      </p:sp>
    </p:spTree>
    <p:extLst>
      <p:ext uri="{BB962C8B-B14F-4D97-AF65-F5344CB8AC3E}">
        <p14:creationId xmlns:p14="http://schemas.microsoft.com/office/powerpoint/2010/main" val="168293115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86684" y="249217"/>
            <a:ext cx="10515600" cy="600790"/>
          </a:xfrm>
        </p:spPr>
        <p:txBody>
          <a:bodyPr>
            <a:normAutofit/>
          </a:bodyPr>
          <a:lstStyle/>
          <a:p>
            <a:pPr algn="ctr"/>
            <a:r>
              <a:rPr lang="sr-Cyrl-RS" sz="3200" dirty="0" smtClean="0"/>
              <a:t>Регулаторни прописи у области медицинског отпада</a:t>
            </a:r>
            <a:endParaRPr lang="en-US" sz="3200" dirty="0"/>
          </a:p>
        </p:txBody>
      </p:sp>
      <p:sp>
        <p:nvSpPr>
          <p:cNvPr id="3" name="Content Placeholder 2"/>
          <p:cNvSpPr>
            <a:spLocks noGrp="1"/>
          </p:cNvSpPr>
          <p:nvPr>
            <p:ph idx="1"/>
          </p:nvPr>
        </p:nvSpPr>
        <p:spPr>
          <a:xfrm>
            <a:off x="360608" y="1107582"/>
            <a:ext cx="11552350" cy="5473521"/>
          </a:xfrm>
        </p:spPr>
        <p:txBody>
          <a:bodyPr>
            <a:normAutofit/>
          </a:bodyPr>
          <a:lstStyle/>
          <a:p>
            <a:pPr marL="0" indent="0">
              <a:buNone/>
            </a:pPr>
            <a:r>
              <a:rPr lang="ru-RU" dirty="0" smtClean="0"/>
              <a:t>11) мере заштите здравља и безбедности радника ангажованих у поступку управљања медицинским отпадом (опремљеност радном одећом, обућом и заштитним рукавицама, у складу са прописима којима се уређује безбедност и здравље на раду);</a:t>
            </a:r>
          </a:p>
          <a:p>
            <a:pPr marL="0" indent="0">
              <a:buNone/>
            </a:pPr>
            <a:r>
              <a:rPr lang="ru-RU" dirty="0" smtClean="0"/>
              <a:t>12) мере заштите од пожара и експлозија;</a:t>
            </a:r>
          </a:p>
          <a:p>
            <a:pPr marL="0" indent="0">
              <a:buNone/>
            </a:pPr>
            <a:r>
              <a:rPr lang="ru-RU" dirty="0" smtClean="0"/>
              <a:t>13) услове заштите животне средине утврђене у складу са посебним прописима;</a:t>
            </a:r>
          </a:p>
          <a:p>
            <a:pPr marL="0" indent="0">
              <a:buNone/>
            </a:pPr>
            <a:r>
              <a:rPr lang="ru-RU" dirty="0" smtClean="0"/>
              <a:t>14) начин поступања у акцидентним ситуацијама;</a:t>
            </a:r>
          </a:p>
          <a:p>
            <a:pPr marL="0" indent="0">
              <a:buNone/>
            </a:pPr>
            <a:r>
              <a:rPr lang="ru-RU" dirty="0" smtClean="0"/>
              <a:t>15) програм обуке особља за управљање медицинским отпадом;</a:t>
            </a:r>
          </a:p>
          <a:p>
            <a:pPr marL="0" indent="0">
              <a:buNone/>
            </a:pPr>
            <a:r>
              <a:rPr lang="ru-RU" dirty="0" smtClean="0"/>
              <a:t>16) процена трошкова управљања медицинским отпадом на годишњем нивоу.</a:t>
            </a:r>
            <a:endParaRPr lang="en-US" dirty="0"/>
          </a:p>
        </p:txBody>
      </p:sp>
    </p:spTree>
    <p:extLst>
      <p:ext uri="{BB962C8B-B14F-4D97-AF65-F5344CB8AC3E}">
        <p14:creationId xmlns:p14="http://schemas.microsoft.com/office/powerpoint/2010/main" val="208548262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49215"/>
            <a:ext cx="10515600" cy="575033"/>
          </a:xfrm>
        </p:spPr>
        <p:txBody>
          <a:bodyPr>
            <a:normAutofit/>
          </a:bodyPr>
          <a:lstStyle/>
          <a:p>
            <a:pPr algn="ctr"/>
            <a:r>
              <a:rPr lang="sr-Cyrl-RS" sz="3200" dirty="0" smtClean="0"/>
              <a:t>Регулаторни прописи у области медицинског отпада</a:t>
            </a:r>
            <a:endParaRPr lang="en-US" sz="3200" dirty="0"/>
          </a:p>
        </p:txBody>
      </p:sp>
      <p:sp>
        <p:nvSpPr>
          <p:cNvPr id="3" name="Content Placeholder 2"/>
          <p:cNvSpPr>
            <a:spLocks noGrp="1"/>
          </p:cNvSpPr>
          <p:nvPr>
            <p:ph idx="1"/>
          </p:nvPr>
        </p:nvSpPr>
        <p:spPr>
          <a:xfrm>
            <a:off x="347729" y="1081825"/>
            <a:ext cx="11526591" cy="5512158"/>
          </a:xfrm>
        </p:spPr>
        <p:txBody>
          <a:bodyPr>
            <a:normAutofit fontScale="77500" lnSpcReduction="20000"/>
          </a:bodyPr>
          <a:lstStyle/>
          <a:p>
            <a:pPr marL="0" indent="0">
              <a:buNone/>
            </a:pPr>
            <a:r>
              <a:rPr lang="ru-RU" b="1" dirty="0" smtClean="0"/>
              <a:t>Преузимање неупотребљивих лекова </a:t>
            </a:r>
            <a:r>
              <a:rPr lang="ru-RU" dirty="0" smtClean="0"/>
              <a:t>од грађана према Члану  6 </a:t>
            </a:r>
            <a:r>
              <a:rPr lang="sr-Cyrl-RS" dirty="0" smtClean="0"/>
              <a:t>Правилника о управљању медицинским отпадом </a:t>
            </a:r>
            <a:endParaRPr lang="ru-RU" dirty="0" smtClean="0"/>
          </a:p>
          <a:p>
            <a:r>
              <a:rPr lang="ru-RU" dirty="0" smtClean="0"/>
              <a:t>Неупотребљиве лекове грађани враћају апотекама са листе апотека које су дужне да преузимају неупотребљиве лекове од грађана.</a:t>
            </a:r>
          </a:p>
          <a:p>
            <a:r>
              <a:rPr lang="ru-RU" dirty="0" smtClean="0"/>
              <a:t>Листу апотека из става 1. овог члана које преузимају неупотребљиве лекова од грађана чине све апотеке основане као здравствена установа као и апотеке основане као приватна пракса.</a:t>
            </a:r>
          </a:p>
          <a:p>
            <a:r>
              <a:rPr lang="ru-RU" dirty="0" smtClean="0"/>
              <a:t>У пословном простору апотеке из ст. 1. и 2. овог члана, обезбеђује се простор за контејнер за бесплатно сакупљање неупотребљивих лекова од грађана.</a:t>
            </a:r>
          </a:p>
          <a:p>
            <a:r>
              <a:rPr lang="ru-RU" dirty="0" smtClean="0"/>
              <a:t>Неупотребљиви лекови враћају се у оригиналном спољњем, односно унутрашњем паковању, с тим да исти морају да буду одвојени од другог отпада на начин да не представљају опасност по животну средину и опрему апотеке.</a:t>
            </a:r>
          </a:p>
          <a:p>
            <a:r>
              <a:rPr lang="ru-RU" dirty="0" smtClean="0"/>
              <a:t>Контејнер за сакупљање неупотребљивих лекова поставља се на видљиво означено место, доступно за одлагање и означава у складу са овим правилником.</a:t>
            </a:r>
          </a:p>
          <a:p>
            <a:r>
              <a:rPr lang="ru-RU" dirty="0" smtClean="0"/>
              <a:t>Контејнер из става 5. овог члана израђује се од тврде пластике и закључава се одговарајућом бравом како би се онемогућило неовлашћено отуђивање враћених лекова.</a:t>
            </a:r>
          </a:p>
          <a:p>
            <a:r>
              <a:rPr lang="ru-RU" dirty="0" smtClean="0"/>
              <a:t>У апотеци која преузима неупотребљиве лекове од грађана, на видном месту истиче се обавештење да се у тој апотеци прикупљају неупотребљиви лекови од грађана, као и да се за враћање неупотребљивих лекова не плаћа накнада.</a:t>
            </a:r>
            <a:endParaRPr lang="en-US" dirty="0"/>
          </a:p>
        </p:txBody>
      </p:sp>
    </p:spTree>
    <p:extLst>
      <p:ext uri="{BB962C8B-B14F-4D97-AF65-F5344CB8AC3E}">
        <p14:creationId xmlns:p14="http://schemas.microsoft.com/office/powerpoint/2010/main" val="177077618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52247"/>
            <a:ext cx="10515600" cy="587912"/>
          </a:xfrm>
        </p:spPr>
        <p:txBody>
          <a:bodyPr>
            <a:normAutofit/>
          </a:bodyPr>
          <a:lstStyle/>
          <a:p>
            <a:pPr algn="ctr"/>
            <a:r>
              <a:rPr lang="sr-Cyrl-RS" sz="3200" dirty="0" smtClean="0"/>
              <a:t>Регулаторни прописи у области медицинског отпада</a:t>
            </a:r>
            <a:endParaRPr lang="en-US" sz="3200" dirty="0"/>
          </a:p>
        </p:txBody>
      </p:sp>
      <p:sp>
        <p:nvSpPr>
          <p:cNvPr id="3" name="Content Placeholder 2"/>
          <p:cNvSpPr>
            <a:spLocks noGrp="1"/>
          </p:cNvSpPr>
          <p:nvPr>
            <p:ph idx="1"/>
          </p:nvPr>
        </p:nvSpPr>
        <p:spPr>
          <a:xfrm>
            <a:off x="334851" y="1056068"/>
            <a:ext cx="11462197" cy="5550794"/>
          </a:xfrm>
        </p:spPr>
        <p:txBody>
          <a:bodyPr>
            <a:normAutofit lnSpcReduction="10000"/>
          </a:bodyPr>
          <a:lstStyle/>
          <a:p>
            <a:pPr marL="0" indent="0">
              <a:buNone/>
            </a:pPr>
            <a:r>
              <a:rPr lang="ru-RU" dirty="0" smtClean="0"/>
              <a:t>Паковање медицинског отпада према Члану 7 </a:t>
            </a:r>
            <a:r>
              <a:rPr lang="sr-Cyrl-RS" dirty="0" smtClean="0"/>
              <a:t>Правилника о управљању медицинским отпадом</a:t>
            </a:r>
            <a:endParaRPr lang="ru-RU" dirty="0" smtClean="0"/>
          </a:p>
          <a:p>
            <a:pPr marL="0" indent="0">
              <a:buNone/>
            </a:pPr>
            <a:r>
              <a:rPr lang="ru-RU" dirty="0" smtClean="0"/>
              <a:t>Разврстани медицински отпад пакује се на следећи начин:</a:t>
            </a:r>
          </a:p>
          <a:p>
            <a:pPr marL="0" indent="0">
              <a:buNone/>
            </a:pPr>
            <a:r>
              <a:rPr lang="ru-RU" dirty="0" smtClean="0"/>
              <a:t>1) комунални (кућни) отпад - у кесе црне боје;</a:t>
            </a:r>
          </a:p>
          <a:p>
            <a:pPr marL="0" indent="0">
              <a:buNone/>
            </a:pPr>
            <a:r>
              <a:rPr lang="ru-RU" dirty="0" smtClean="0"/>
              <a:t>2) оштри предмети - у контејнере жуте боје;</a:t>
            </a:r>
            <a:endParaRPr lang="ru-RU" dirty="0"/>
          </a:p>
          <a:p>
            <a:pPr marL="0" indent="0">
              <a:buNone/>
            </a:pPr>
            <a:r>
              <a:rPr lang="ru-RU" dirty="0" smtClean="0"/>
              <a:t>3) патоанатомски отпад - у кесе браон боје;</a:t>
            </a:r>
          </a:p>
          <a:p>
            <a:pPr marL="0" indent="0">
              <a:buNone/>
            </a:pPr>
            <a:r>
              <a:rPr lang="ru-RU" dirty="0" smtClean="0"/>
              <a:t>4) инфективни отпад - у кесе или контејнере жуте боје;</a:t>
            </a:r>
          </a:p>
          <a:p>
            <a:pPr marL="0" indent="0">
              <a:buNone/>
            </a:pPr>
            <a:r>
              <a:rPr lang="ru-RU" dirty="0" smtClean="0"/>
              <a:t>5) отпад загађен крвљу и телесним течностима - у дупле кесе сиве боје или контејнере жуте боје;</a:t>
            </a:r>
          </a:p>
          <a:p>
            <a:pPr marL="0" indent="0">
              <a:buNone/>
            </a:pPr>
            <a:r>
              <a:rPr lang="ru-RU" dirty="0" smtClean="0"/>
              <a:t>6) остали опасан отпад (хемијски) - у контејнере црвене боје;</a:t>
            </a:r>
          </a:p>
          <a:p>
            <a:pPr marL="0" indent="0">
              <a:buNone/>
            </a:pPr>
            <a:r>
              <a:rPr lang="ru-RU" dirty="0" smtClean="0"/>
              <a:t>7) цитотоксични отпад - у контејнере љубичасте боје;</a:t>
            </a:r>
          </a:p>
          <a:p>
            <a:pPr marL="0" indent="0">
              <a:buNone/>
            </a:pPr>
            <a:r>
              <a:rPr lang="ru-RU" dirty="0" smtClean="0"/>
              <a:t>8) фармацеутски отпад - у кесе и контејнере црвене боје.</a:t>
            </a:r>
          </a:p>
          <a:p>
            <a:endParaRPr lang="en-US" dirty="0"/>
          </a:p>
        </p:txBody>
      </p:sp>
    </p:spTree>
    <p:extLst>
      <p:ext uri="{BB962C8B-B14F-4D97-AF65-F5344CB8AC3E}">
        <p14:creationId xmlns:p14="http://schemas.microsoft.com/office/powerpoint/2010/main" val="124590551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12442" y="545429"/>
            <a:ext cx="10515600" cy="639427"/>
          </a:xfrm>
        </p:spPr>
        <p:txBody>
          <a:bodyPr>
            <a:normAutofit fontScale="90000"/>
          </a:bodyPr>
          <a:lstStyle/>
          <a:p>
            <a:pPr algn="ctr"/>
            <a:r>
              <a:rPr lang="sr-Cyrl-RS" sz="3600" dirty="0" smtClean="0"/>
              <a:t>Регулаторни прописи у области медицинског отпада</a:t>
            </a:r>
            <a:r>
              <a:rPr lang="en-US" dirty="0" smtClean="0"/>
              <a:t/>
            </a:r>
            <a:br>
              <a:rPr lang="en-US" dirty="0" smtClean="0"/>
            </a:br>
            <a:endParaRPr lang="en-US" dirty="0"/>
          </a:p>
        </p:txBody>
      </p:sp>
      <p:sp>
        <p:nvSpPr>
          <p:cNvPr id="3" name="Content Placeholder 2"/>
          <p:cNvSpPr>
            <a:spLocks noGrp="1"/>
          </p:cNvSpPr>
          <p:nvPr>
            <p:ph idx="1"/>
          </p:nvPr>
        </p:nvSpPr>
        <p:spPr>
          <a:xfrm>
            <a:off x="334851" y="1725769"/>
            <a:ext cx="11487955" cy="4700788"/>
          </a:xfrm>
        </p:spPr>
        <p:txBody>
          <a:bodyPr/>
          <a:lstStyle/>
          <a:p>
            <a:pPr marL="0" indent="0">
              <a:buNone/>
            </a:pPr>
            <a:r>
              <a:rPr lang="sr-Cyrl-RS" dirty="0" smtClean="0"/>
              <a:t>У  нашој земљи постоје два регулаторна прописа у вези отпада тј. медицинског отпада:</a:t>
            </a:r>
          </a:p>
          <a:p>
            <a:endParaRPr lang="sr-Cyrl-RS" dirty="0"/>
          </a:p>
          <a:p>
            <a:r>
              <a:rPr lang="sr-Cyrl-RS" dirty="0" smtClean="0"/>
              <a:t>Закон о управљању отпадом </a:t>
            </a:r>
            <a:r>
              <a:rPr lang="ru-RU" dirty="0" smtClean="0"/>
              <a:t>("Сл. гласник РС", бр. 36/2009, 88/2010, 14/2016 и 95/2018 - др. закон)</a:t>
            </a:r>
          </a:p>
          <a:p>
            <a:r>
              <a:rPr lang="ru-RU" dirty="0"/>
              <a:t>П</a:t>
            </a:r>
            <a:r>
              <a:rPr lang="ru-RU" dirty="0" smtClean="0"/>
              <a:t>равилник о управљању медицинским отпадом ("Сл. гласник РС", бр. 78/2010)</a:t>
            </a:r>
          </a:p>
          <a:p>
            <a:endParaRPr lang="en-US" dirty="0"/>
          </a:p>
        </p:txBody>
      </p:sp>
    </p:spTree>
    <p:extLst>
      <p:ext uri="{BB962C8B-B14F-4D97-AF65-F5344CB8AC3E}">
        <p14:creationId xmlns:p14="http://schemas.microsoft.com/office/powerpoint/2010/main" val="150942320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3806" y="236337"/>
            <a:ext cx="10515600" cy="626548"/>
          </a:xfrm>
        </p:spPr>
        <p:txBody>
          <a:bodyPr>
            <a:normAutofit/>
          </a:bodyPr>
          <a:lstStyle/>
          <a:p>
            <a:pPr algn="ctr"/>
            <a:r>
              <a:rPr lang="sr-Cyrl-RS" sz="3200" dirty="0" smtClean="0"/>
              <a:t>Регулаторни прописи у области медицинског отпада</a:t>
            </a:r>
            <a:endParaRPr lang="en-US" sz="3200" dirty="0"/>
          </a:p>
        </p:txBody>
      </p:sp>
      <p:sp>
        <p:nvSpPr>
          <p:cNvPr id="3" name="Content Placeholder 2"/>
          <p:cNvSpPr>
            <a:spLocks noGrp="1"/>
          </p:cNvSpPr>
          <p:nvPr>
            <p:ph idx="1"/>
          </p:nvPr>
        </p:nvSpPr>
        <p:spPr>
          <a:xfrm>
            <a:off x="540913" y="1532585"/>
            <a:ext cx="10812887" cy="4644377"/>
          </a:xfrm>
        </p:spPr>
        <p:txBody>
          <a:bodyPr>
            <a:normAutofit lnSpcReduction="10000"/>
          </a:bodyPr>
          <a:lstStyle/>
          <a:p>
            <a:r>
              <a:rPr lang="ru-RU" dirty="0" smtClean="0"/>
              <a:t>Кесе из става 1. тач. 2) и 4) овог члана пуне се највише до ¾, након чега се затварају и истовремено замењују новом кесом.</a:t>
            </a:r>
          </a:p>
          <a:p>
            <a:pPr marL="0" indent="0">
              <a:buNone/>
            </a:pPr>
            <a:endParaRPr lang="ru-RU" dirty="0" smtClean="0"/>
          </a:p>
          <a:p>
            <a:r>
              <a:rPr lang="ru-RU" dirty="0" smtClean="0"/>
              <a:t>Једном затворене кесе не смеју се поново отварати.</a:t>
            </a:r>
          </a:p>
          <a:p>
            <a:endParaRPr lang="ru-RU" dirty="0" smtClean="0"/>
          </a:p>
          <a:p>
            <a:r>
              <a:rPr lang="ru-RU" dirty="0" smtClean="0"/>
              <a:t>Оштри предмети који су контаминирани цитотоксичним лековима пакују се у контејнере љубичасте боје.</a:t>
            </a:r>
          </a:p>
          <a:p>
            <a:endParaRPr lang="ru-RU" dirty="0" smtClean="0"/>
          </a:p>
          <a:p>
            <a:r>
              <a:rPr lang="ru-RU" dirty="0" smtClean="0"/>
              <a:t>Течни отпад се пакује у непропусну амбалажу која онемогућава изливање садржаја и која треба да буде чврсто затворена или запечаћена.</a:t>
            </a:r>
            <a:endParaRPr lang="en-US" dirty="0"/>
          </a:p>
        </p:txBody>
      </p:sp>
    </p:spTree>
    <p:extLst>
      <p:ext uri="{BB962C8B-B14F-4D97-AF65-F5344CB8AC3E}">
        <p14:creationId xmlns:p14="http://schemas.microsoft.com/office/powerpoint/2010/main" val="45504662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12442" y="352248"/>
            <a:ext cx="10515600" cy="587911"/>
          </a:xfrm>
        </p:spPr>
        <p:txBody>
          <a:bodyPr>
            <a:normAutofit/>
          </a:bodyPr>
          <a:lstStyle/>
          <a:p>
            <a:pPr algn="ctr"/>
            <a:r>
              <a:rPr lang="sr-Cyrl-RS" sz="3200" dirty="0" smtClean="0"/>
              <a:t>Регулаторни прописи у области медицинског отпада</a:t>
            </a:r>
            <a:endParaRPr lang="en-US" sz="3200" dirty="0"/>
          </a:p>
        </p:txBody>
      </p:sp>
      <p:sp>
        <p:nvSpPr>
          <p:cNvPr id="3" name="Content Placeholder 2"/>
          <p:cNvSpPr>
            <a:spLocks noGrp="1"/>
          </p:cNvSpPr>
          <p:nvPr>
            <p:ph idx="1"/>
          </p:nvPr>
        </p:nvSpPr>
        <p:spPr>
          <a:xfrm>
            <a:off x="373487" y="1133341"/>
            <a:ext cx="11269014" cy="5396248"/>
          </a:xfrm>
        </p:spPr>
        <p:txBody>
          <a:bodyPr>
            <a:normAutofit fontScale="77500" lnSpcReduction="20000"/>
          </a:bodyPr>
          <a:lstStyle/>
          <a:p>
            <a:pPr marL="0" indent="0">
              <a:buNone/>
            </a:pPr>
            <a:r>
              <a:rPr lang="ru-RU" dirty="0" smtClean="0"/>
              <a:t>Обележавање и означавање медицинског отпада према Члану 8 </a:t>
            </a:r>
            <a:r>
              <a:rPr lang="sr-Cyrl-RS" dirty="0" smtClean="0"/>
              <a:t>Правилника о управљању медицинским отпадом</a:t>
            </a:r>
            <a:endParaRPr lang="ru-RU" dirty="0" smtClean="0"/>
          </a:p>
          <a:p>
            <a:r>
              <a:rPr lang="ru-RU" dirty="0" smtClean="0"/>
              <a:t>На разврстан и упакован опасан медицински отпад стављају се налепнице у писаном облику о опасности медицинског отпада димензије најмање 50 мм x 75 мм, које садржи следеће:</a:t>
            </a:r>
          </a:p>
          <a:p>
            <a:pPr marL="514350" indent="-514350">
              <a:buAutoNum type="arabicParenR"/>
            </a:pPr>
            <a:r>
              <a:rPr lang="ru-RU" dirty="0" smtClean="0"/>
              <a:t>симбол за означавање отпада;</a:t>
            </a:r>
            <a:endParaRPr lang="ru-RU" dirty="0"/>
          </a:p>
          <a:p>
            <a:pPr marL="514350" indent="-514350">
              <a:buAutoNum type="arabicParenR"/>
            </a:pPr>
            <a:r>
              <a:rPr lang="ru-RU" dirty="0" smtClean="0"/>
              <a:t>датум настанка отпада;</a:t>
            </a:r>
            <a:endParaRPr lang="ru-RU" dirty="0"/>
          </a:p>
          <a:p>
            <a:pPr marL="514350" indent="-514350">
              <a:buAutoNum type="arabicParenR"/>
            </a:pPr>
            <a:r>
              <a:rPr lang="ru-RU" dirty="0" smtClean="0"/>
              <a:t>индексни број и назив врсте отпада према Каталогу отпада;</a:t>
            </a:r>
            <a:endParaRPr lang="ru-RU" dirty="0"/>
          </a:p>
          <a:p>
            <a:pPr marL="514350" indent="-514350">
              <a:buAutoNum type="arabicParenR"/>
            </a:pPr>
            <a:r>
              <a:rPr lang="ru-RU" dirty="0" smtClean="0"/>
              <a:t>место настанка отпада (назив произвођача медицинског отпада);</a:t>
            </a:r>
            <a:endParaRPr lang="ru-RU" dirty="0"/>
          </a:p>
          <a:p>
            <a:pPr marL="514350" indent="-514350">
              <a:buAutoNum type="arabicParenR"/>
            </a:pPr>
            <a:r>
              <a:rPr lang="ru-RU" dirty="0" smtClean="0"/>
              <a:t>количина отпада;</a:t>
            </a:r>
          </a:p>
          <a:p>
            <a:pPr marL="514350" indent="-514350">
              <a:buAutoNum type="arabicParenR"/>
            </a:pPr>
            <a:r>
              <a:rPr lang="ru-RU" dirty="0" smtClean="0"/>
              <a:t>име лица које попуњава налепнице.</a:t>
            </a:r>
          </a:p>
          <a:p>
            <a:endParaRPr lang="ru-RU" dirty="0" smtClean="0"/>
          </a:p>
          <a:p>
            <a:r>
              <a:rPr lang="ru-RU" dirty="0" smtClean="0"/>
              <a:t>Амбалажа из члана 6. овог правилника означава се симболом у складу са потврђеним међународним споразумима, прописима о превозу опасних материја и овим правилником.</a:t>
            </a:r>
          </a:p>
          <a:p>
            <a:r>
              <a:rPr lang="ru-RU" dirty="0" smtClean="0"/>
              <a:t>Обележавање и означавање опасног медицинског отпада из става 1. овог члана, врши се на налепницама које су дате у прилогу Правилника </a:t>
            </a:r>
            <a:endParaRPr lang="en-US" dirty="0"/>
          </a:p>
        </p:txBody>
      </p:sp>
    </p:spTree>
    <p:extLst>
      <p:ext uri="{BB962C8B-B14F-4D97-AF65-F5344CB8AC3E}">
        <p14:creationId xmlns:p14="http://schemas.microsoft.com/office/powerpoint/2010/main" val="267227070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49215"/>
            <a:ext cx="10515600" cy="613669"/>
          </a:xfrm>
        </p:spPr>
        <p:txBody>
          <a:bodyPr>
            <a:normAutofit/>
          </a:bodyPr>
          <a:lstStyle/>
          <a:p>
            <a:pPr algn="ctr"/>
            <a:r>
              <a:rPr lang="sr-Cyrl-RS" sz="3200" dirty="0" smtClean="0"/>
              <a:t>Регулаторни прописи у области медицинског отпада</a:t>
            </a:r>
            <a:endParaRPr lang="en-US" sz="3200" b="1" dirty="0"/>
          </a:p>
        </p:txBody>
      </p:sp>
      <p:sp>
        <p:nvSpPr>
          <p:cNvPr id="3" name="Content Placeholder 2"/>
          <p:cNvSpPr>
            <a:spLocks noGrp="1"/>
          </p:cNvSpPr>
          <p:nvPr>
            <p:ph idx="1"/>
          </p:nvPr>
        </p:nvSpPr>
        <p:spPr>
          <a:xfrm>
            <a:off x="412124" y="1056068"/>
            <a:ext cx="11320530" cy="5422005"/>
          </a:xfrm>
        </p:spPr>
        <p:txBody>
          <a:bodyPr>
            <a:normAutofit fontScale="55000" lnSpcReduction="20000"/>
          </a:bodyPr>
          <a:lstStyle/>
          <a:p>
            <a:pPr marL="0" indent="0">
              <a:buNone/>
            </a:pPr>
            <a:r>
              <a:rPr lang="ru-RU" b="1" dirty="0" smtClean="0"/>
              <a:t>Складиштење медицинског отпада </a:t>
            </a:r>
            <a:r>
              <a:rPr lang="ru-RU" dirty="0" smtClean="0"/>
              <a:t>према Члану  11 </a:t>
            </a:r>
            <a:r>
              <a:rPr lang="sr-Cyrl-RS" dirty="0" smtClean="0"/>
              <a:t>Правилника о управљању медицинским отпадом</a:t>
            </a:r>
          </a:p>
          <a:p>
            <a:pPr marL="0" indent="0">
              <a:buNone/>
            </a:pPr>
            <a:endParaRPr lang="ru-RU" dirty="0" smtClean="0"/>
          </a:p>
          <a:p>
            <a:r>
              <a:rPr lang="ru-RU" dirty="0" smtClean="0"/>
              <a:t>Пре транспорта, третмана или предаје опасног медицинског отпада тај отпад се складишти на месту предвиђеном само за ту намену.</a:t>
            </a:r>
          </a:p>
          <a:p>
            <a:r>
              <a:rPr lang="ru-RU" dirty="0" smtClean="0"/>
              <a:t>Место за складиштење медицинског отпада из става 1. овог члана, састоји се од ограђеног и одвојеног простора, просторије или објекта предвиђеног само за ту намену, који је:</a:t>
            </a:r>
          </a:p>
          <a:p>
            <a:pPr marL="0" indent="0">
              <a:buNone/>
            </a:pPr>
            <a:r>
              <a:rPr lang="ru-RU" dirty="0" smtClean="0"/>
              <a:t>1) одговарајуће величине у односу на количину произведеног отпада и учесталост његовог сакупљања и одношења;</a:t>
            </a:r>
          </a:p>
          <a:p>
            <a:pPr marL="0" indent="0">
              <a:buNone/>
            </a:pPr>
            <a:r>
              <a:rPr lang="ru-RU" dirty="0" smtClean="0"/>
              <a:t>2) са обезбеђеним доводом и одводом воде за потребе чишћења и одржавања;</a:t>
            </a:r>
          </a:p>
          <a:p>
            <a:pPr marL="0" indent="0">
              <a:buNone/>
            </a:pPr>
            <a:r>
              <a:rPr lang="ru-RU" dirty="0" smtClean="0"/>
              <a:t>3) са јасно и видљиво означеним натписом о намени простора, забрани уласка неовлашћеним лицима, као и упозорењем о могућности угрожавања здравља људи;</a:t>
            </a:r>
          </a:p>
          <a:p>
            <a:pPr marL="0" indent="0">
              <a:buNone/>
            </a:pPr>
            <a:r>
              <a:rPr lang="ru-RU" dirty="0" smtClean="0"/>
              <a:t>4) изграђен тако да има непропусне и отпорне подне површине, као и глатке зидне површине које се лако чисте и дезинфикују;</a:t>
            </a:r>
          </a:p>
          <a:p>
            <a:pPr marL="0" indent="0">
              <a:buNone/>
            </a:pPr>
            <a:r>
              <a:rPr lang="ru-RU" dirty="0" smtClean="0"/>
              <a:t>5) лако доступан особљу здравствене службе задуженом за управљање отпадом;</a:t>
            </a:r>
          </a:p>
          <a:p>
            <a:pPr marL="0" indent="0">
              <a:buNone/>
            </a:pPr>
            <a:r>
              <a:rPr lang="ru-RU" dirty="0" smtClean="0"/>
              <a:t>6) закључан, чиме се спречава приступ неовлашћеним лицима;</a:t>
            </a:r>
          </a:p>
          <a:p>
            <a:pPr marL="0" indent="0">
              <a:buNone/>
            </a:pPr>
            <a:r>
              <a:rPr lang="ru-RU" dirty="0" smtClean="0"/>
              <a:t>7) лако доступан колицима или контејнерима за сакупљање отпада унутар здравствене службе и возилима за транспорт отпада;</a:t>
            </a:r>
          </a:p>
          <a:p>
            <a:pPr marL="0" indent="0">
              <a:buNone/>
            </a:pPr>
            <a:r>
              <a:rPr lang="ru-RU" dirty="0" smtClean="0"/>
              <a:t>8) недоступан животињама и другим преносницима инфективних агенаса;</a:t>
            </a:r>
          </a:p>
          <a:p>
            <a:pPr marL="0" indent="0">
              <a:buNone/>
            </a:pPr>
            <a:r>
              <a:rPr lang="ru-RU" dirty="0" smtClean="0"/>
              <a:t>9) добро осветљен и са обезбеђеном природном или вештачком вентилацијом;</a:t>
            </a:r>
          </a:p>
          <a:p>
            <a:pPr marL="0" indent="0">
              <a:buNone/>
            </a:pPr>
            <a:r>
              <a:rPr lang="ru-RU" dirty="0" smtClean="0"/>
              <a:t>10) са обезбеђеном заштитом од атмосферских утицаја;</a:t>
            </a:r>
          </a:p>
          <a:p>
            <a:pPr marL="0" indent="0">
              <a:buNone/>
            </a:pPr>
            <a:r>
              <a:rPr lang="ru-RU" dirty="0" smtClean="0"/>
              <a:t>11) довољно удаљен од складишта свеже хране и места за припрему хране, путева пацијената и посетилаца;</a:t>
            </a:r>
          </a:p>
          <a:p>
            <a:pPr marL="0" indent="0">
              <a:buNone/>
            </a:pPr>
            <a:r>
              <a:rPr lang="ru-RU" dirty="0" smtClean="0"/>
              <a:t>12) са обезбеђеном противпожарном заштитом у складу са посебним прописима.</a:t>
            </a:r>
          </a:p>
        </p:txBody>
      </p:sp>
    </p:spTree>
    <p:extLst>
      <p:ext uri="{BB962C8B-B14F-4D97-AF65-F5344CB8AC3E}">
        <p14:creationId xmlns:p14="http://schemas.microsoft.com/office/powerpoint/2010/main" val="173786020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12442" y="249216"/>
            <a:ext cx="10515600" cy="562154"/>
          </a:xfrm>
        </p:spPr>
        <p:txBody>
          <a:bodyPr>
            <a:normAutofit/>
          </a:bodyPr>
          <a:lstStyle/>
          <a:p>
            <a:pPr algn="ctr"/>
            <a:r>
              <a:rPr lang="sr-Cyrl-RS" sz="3200" dirty="0" smtClean="0"/>
              <a:t>Регулаторни прописи у области медицинског отпада</a:t>
            </a:r>
            <a:endParaRPr lang="en-US" sz="3200" dirty="0"/>
          </a:p>
        </p:txBody>
      </p:sp>
      <p:sp>
        <p:nvSpPr>
          <p:cNvPr id="3" name="Content Placeholder 2"/>
          <p:cNvSpPr>
            <a:spLocks noGrp="1"/>
          </p:cNvSpPr>
          <p:nvPr>
            <p:ph idx="1"/>
          </p:nvPr>
        </p:nvSpPr>
        <p:spPr>
          <a:xfrm>
            <a:off x="399245" y="1236372"/>
            <a:ext cx="11294772" cy="5357611"/>
          </a:xfrm>
        </p:spPr>
        <p:txBody>
          <a:bodyPr>
            <a:normAutofit fontScale="85000" lnSpcReduction="20000"/>
          </a:bodyPr>
          <a:lstStyle/>
          <a:p>
            <a:pPr marL="0" indent="0">
              <a:buNone/>
            </a:pPr>
            <a:r>
              <a:rPr lang="ru-RU" b="1" dirty="0" smtClean="0"/>
              <a:t>Складиштење медицинског отпада </a:t>
            </a:r>
            <a:r>
              <a:rPr lang="ru-RU" dirty="0" smtClean="0"/>
              <a:t>према Члану  11 </a:t>
            </a:r>
            <a:r>
              <a:rPr lang="sr-Cyrl-RS" dirty="0" smtClean="0"/>
              <a:t>Правилника о управљању медицинским отпадом</a:t>
            </a:r>
          </a:p>
          <a:p>
            <a:pPr marL="0" indent="0">
              <a:buNone/>
            </a:pPr>
            <a:endParaRPr lang="ru-RU" dirty="0" smtClean="0"/>
          </a:p>
          <a:p>
            <a:r>
              <a:rPr lang="ru-RU" dirty="0" smtClean="0"/>
              <a:t>Место за складиштење инфективног отпада дезинфикује се најмање једном недељно, а по потреби и чешће.</a:t>
            </a:r>
          </a:p>
          <a:p>
            <a:r>
              <a:rPr lang="ru-RU" dirty="0" smtClean="0"/>
              <a:t>Хемијски отпад различитог састава складиштити се одвојено да би се избегле нежељене хемијске реакције.</a:t>
            </a:r>
          </a:p>
          <a:p>
            <a:r>
              <a:rPr lang="ru-RU" dirty="0" smtClean="0"/>
              <a:t>Фармацеутски отпад складишти се у просторији или објекту одвојено од употребљивих фармацеутских производа, у складу са прописаним условима.</a:t>
            </a:r>
          </a:p>
          <a:p>
            <a:r>
              <a:rPr lang="ru-RU" dirty="0" smtClean="0"/>
              <a:t>Цитотоксични и цитостатички отпад се складишти у посебном простору, просторији или објекту одвојено од осталих врста медицинског отпада.</a:t>
            </a:r>
          </a:p>
          <a:p>
            <a:r>
              <a:rPr lang="ru-RU" dirty="0" smtClean="0"/>
              <a:t>Неупотребљиви лекови из објеката у којима се обавља здравствена заштита складиште се у посебном простору или просторији тих објеката.</a:t>
            </a:r>
          </a:p>
          <a:p>
            <a:r>
              <a:rPr lang="ru-RU" dirty="0" smtClean="0"/>
              <a:t>Просути, контаминирани лекови, као и паковања која садрже остатке лекова из објеката у којима се обавља здравствена заштита, пре складиштења, пакују се у одговарајућу амбалажу на месту настанка и са њима се даље поступа у складу са овим правилником.</a:t>
            </a:r>
            <a:endParaRPr lang="en-US" dirty="0" smtClean="0"/>
          </a:p>
          <a:p>
            <a:endParaRPr lang="en-US" dirty="0"/>
          </a:p>
        </p:txBody>
      </p:sp>
    </p:spTree>
    <p:extLst>
      <p:ext uri="{BB962C8B-B14F-4D97-AF65-F5344CB8AC3E}">
        <p14:creationId xmlns:p14="http://schemas.microsoft.com/office/powerpoint/2010/main" val="12909626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sr-Cyrl-RS" sz="3200" dirty="0" smtClean="0"/>
              <a:t>Регулаторни прописи у области медицинског отпада</a:t>
            </a:r>
            <a:br>
              <a:rPr lang="sr-Cyrl-RS" sz="3200" dirty="0" smtClean="0"/>
            </a:br>
            <a:r>
              <a:rPr lang="sr-Cyrl-RS" sz="3200" dirty="0" smtClean="0"/>
              <a:t/>
            </a:r>
            <a:br>
              <a:rPr lang="sr-Cyrl-RS" sz="3200" dirty="0" smtClean="0"/>
            </a:br>
            <a:r>
              <a:rPr lang="sr-Cyrl-RS" sz="3200" dirty="0" smtClean="0"/>
              <a:t>Обележавање и означавање медицинског отпада</a:t>
            </a:r>
            <a:br>
              <a:rPr lang="sr-Cyrl-RS" sz="3200" dirty="0" smtClean="0"/>
            </a:br>
            <a:endParaRPr lang="en-US" sz="3200" dirty="0"/>
          </a:p>
        </p:txBody>
      </p:sp>
      <p:sp>
        <p:nvSpPr>
          <p:cNvPr id="3" name="Content Placeholder 2"/>
          <p:cNvSpPr>
            <a:spLocks noGrp="1"/>
          </p:cNvSpPr>
          <p:nvPr>
            <p:ph sz="half" idx="1"/>
          </p:nvPr>
        </p:nvSpPr>
        <p:spPr/>
        <p:txBody>
          <a:bodyPr>
            <a:normAutofit/>
          </a:bodyPr>
          <a:lstStyle/>
          <a:p>
            <a:pPr marL="0" indent="0">
              <a:buNone/>
            </a:pPr>
            <a:r>
              <a:rPr lang="sr-Cyrl-RS" dirty="0" smtClean="0"/>
              <a:t>Опасност! Оштри предмети / Опасност!Патоанатмоски отпад/ Опасност!Инфективни отпад</a:t>
            </a:r>
          </a:p>
          <a:p>
            <a:pPr marL="0" indent="0">
              <a:buNone/>
            </a:pPr>
            <a:endParaRPr lang="sr-Cyrl-RS" dirty="0"/>
          </a:p>
          <a:p>
            <a:pPr marL="0" indent="0">
              <a:buNone/>
            </a:pPr>
            <a:endParaRPr lang="sr-Cyrl-RS" dirty="0" smtClean="0"/>
          </a:p>
          <a:p>
            <a:pPr marL="0" indent="0">
              <a:buNone/>
            </a:pPr>
            <a:endParaRPr lang="sr-Cyrl-RS" dirty="0"/>
          </a:p>
          <a:p>
            <a:pPr marL="0" indent="0">
              <a:buNone/>
            </a:pPr>
            <a:endParaRPr lang="sr-Cyrl-RS" dirty="0"/>
          </a:p>
        </p:txBody>
      </p:sp>
      <p:sp>
        <p:nvSpPr>
          <p:cNvPr id="8" name="Content Placeholder 7"/>
          <p:cNvSpPr>
            <a:spLocks noGrp="1"/>
          </p:cNvSpPr>
          <p:nvPr>
            <p:ph sz="half" idx="2"/>
          </p:nvPr>
        </p:nvSpPr>
        <p:spPr/>
        <p:txBody>
          <a:bodyPr>
            <a:normAutofit/>
          </a:bodyPr>
          <a:lstStyle/>
          <a:p>
            <a:r>
              <a:rPr lang="sr-Cyrl-RS" dirty="0" smtClean="0"/>
              <a:t>Опасност! Остали отпадни материјал</a:t>
            </a:r>
          </a:p>
          <a:p>
            <a:endParaRPr lang="en-US" dirty="0"/>
          </a:p>
        </p:txBody>
      </p:sp>
      <p:pic>
        <p:nvPicPr>
          <p:cNvPr id="4" name="Picture 3"/>
          <p:cNvPicPr>
            <a:picLocks noChangeAspect="1"/>
          </p:cNvPicPr>
          <p:nvPr/>
        </p:nvPicPr>
        <p:blipFill>
          <a:blip r:embed="rId2"/>
          <a:stretch>
            <a:fillRect/>
          </a:stretch>
        </p:blipFill>
        <p:spPr>
          <a:xfrm>
            <a:off x="2316251" y="4269414"/>
            <a:ext cx="1701957" cy="1674283"/>
          </a:xfrm>
          <a:prstGeom prst="rect">
            <a:avLst/>
          </a:prstGeom>
        </p:spPr>
      </p:pic>
      <p:pic>
        <p:nvPicPr>
          <p:cNvPr id="6" name="Picture 5"/>
          <p:cNvPicPr>
            <a:picLocks noChangeAspect="1"/>
          </p:cNvPicPr>
          <p:nvPr/>
        </p:nvPicPr>
        <p:blipFill>
          <a:blip r:embed="rId3"/>
          <a:stretch>
            <a:fillRect/>
          </a:stretch>
        </p:blipFill>
        <p:spPr>
          <a:xfrm>
            <a:off x="7909019" y="4488353"/>
            <a:ext cx="1338347" cy="1951084"/>
          </a:xfrm>
          <a:prstGeom prst="rect">
            <a:avLst/>
          </a:prstGeom>
        </p:spPr>
      </p:pic>
      <p:pic>
        <p:nvPicPr>
          <p:cNvPr id="7" name="Picture 6"/>
          <p:cNvPicPr>
            <a:picLocks noChangeAspect="1"/>
          </p:cNvPicPr>
          <p:nvPr/>
        </p:nvPicPr>
        <p:blipFill>
          <a:blip r:embed="rId4"/>
          <a:stretch>
            <a:fillRect/>
          </a:stretch>
        </p:blipFill>
        <p:spPr>
          <a:xfrm>
            <a:off x="6852702" y="2853944"/>
            <a:ext cx="3051152" cy="1838773"/>
          </a:xfrm>
          <a:prstGeom prst="rect">
            <a:avLst/>
          </a:prstGeom>
        </p:spPr>
      </p:pic>
    </p:spTree>
    <p:extLst>
      <p:ext uri="{BB962C8B-B14F-4D97-AF65-F5344CB8AC3E}">
        <p14:creationId xmlns:p14="http://schemas.microsoft.com/office/powerpoint/2010/main" val="419402526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437882"/>
            <a:ext cx="10515600" cy="1252806"/>
          </a:xfrm>
        </p:spPr>
        <p:txBody>
          <a:bodyPr>
            <a:normAutofit fontScale="90000"/>
          </a:bodyPr>
          <a:lstStyle/>
          <a:p>
            <a:pPr algn="ctr"/>
            <a:r>
              <a:rPr lang="sr-Cyrl-RS" sz="2700" dirty="0" smtClean="0"/>
              <a:t>Регулаторни прописи у области медицинског отпада</a:t>
            </a:r>
            <a:br>
              <a:rPr lang="sr-Cyrl-RS" sz="2700" dirty="0" smtClean="0"/>
            </a:br>
            <a:r>
              <a:rPr lang="sr-Cyrl-RS" sz="2700" dirty="0" smtClean="0"/>
              <a:t/>
            </a:r>
            <a:br>
              <a:rPr lang="sr-Cyrl-RS" sz="2700" dirty="0" smtClean="0"/>
            </a:br>
            <a:r>
              <a:rPr lang="sr-Cyrl-RS" sz="2700" dirty="0" smtClean="0"/>
              <a:t>Обележавање и означавање медицинског отпада</a:t>
            </a:r>
            <a:r>
              <a:rPr lang="sr-Cyrl-RS" dirty="0" smtClean="0"/>
              <a:t/>
            </a:r>
            <a:br>
              <a:rPr lang="sr-Cyrl-RS" dirty="0" smtClean="0"/>
            </a:br>
            <a:endParaRPr lang="en-US" dirty="0"/>
          </a:p>
        </p:txBody>
      </p:sp>
      <p:sp>
        <p:nvSpPr>
          <p:cNvPr id="3" name="Content Placeholder 2"/>
          <p:cNvSpPr>
            <a:spLocks noGrp="1"/>
          </p:cNvSpPr>
          <p:nvPr>
            <p:ph sz="half" idx="1"/>
          </p:nvPr>
        </p:nvSpPr>
        <p:spPr/>
        <p:txBody>
          <a:bodyPr/>
          <a:lstStyle/>
          <a:p>
            <a:r>
              <a:rPr lang="sr-Cyrl-RS" dirty="0" smtClean="0"/>
              <a:t>Опасност! Цитотоксични отпад</a:t>
            </a:r>
          </a:p>
          <a:p>
            <a:endParaRPr lang="en-US" dirty="0"/>
          </a:p>
        </p:txBody>
      </p:sp>
      <p:sp>
        <p:nvSpPr>
          <p:cNvPr id="4" name="Content Placeholder 3"/>
          <p:cNvSpPr>
            <a:spLocks noGrp="1"/>
          </p:cNvSpPr>
          <p:nvPr>
            <p:ph sz="half" idx="2"/>
          </p:nvPr>
        </p:nvSpPr>
        <p:spPr/>
        <p:txBody>
          <a:bodyPr/>
          <a:lstStyle/>
          <a:p>
            <a:r>
              <a:rPr lang="sr-Cyrl-RS" dirty="0" smtClean="0"/>
              <a:t>Опасност! Фармацеутски отпад</a:t>
            </a:r>
          </a:p>
          <a:p>
            <a:endParaRPr lang="en-US" dirty="0"/>
          </a:p>
        </p:txBody>
      </p:sp>
      <p:pic>
        <p:nvPicPr>
          <p:cNvPr id="5" name="Picture 4"/>
          <p:cNvPicPr>
            <a:picLocks noChangeAspect="1"/>
          </p:cNvPicPr>
          <p:nvPr/>
        </p:nvPicPr>
        <p:blipFill>
          <a:blip r:embed="rId2"/>
          <a:stretch>
            <a:fillRect/>
          </a:stretch>
        </p:blipFill>
        <p:spPr>
          <a:xfrm>
            <a:off x="1724134" y="2967103"/>
            <a:ext cx="2020734" cy="2622327"/>
          </a:xfrm>
          <a:prstGeom prst="rect">
            <a:avLst/>
          </a:prstGeom>
        </p:spPr>
      </p:pic>
      <p:pic>
        <p:nvPicPr>
          <p:cNvPr id="7" name="Picture 6"/>
          <p:cNvPicPr>
            <a:picLocks noChangeAspect="1"/>
          </p:cNvPicPr>
          <p:nvPr/>
        </p:nvPicPr>
        <p:blipFill>
          <a:blip r:embed="rId3"/>
          <a:stretch>
            <a:fillRect/>
          </a:stretch>
        </p:blipFill>
        <p:spPr>
          <a:xfrm>
            <a:off x="6852702" y="2853944"/>
            <a:ext cx="3051152" cy="1838773"/>
          </a:xfrm>
          <a:prstGeom prst="rect">
            <a:avLst/>
          </a:prstGeom>
        </p:spPr>
      </p:pic>
      <p:pic>
        <p:nvPicPr>
          <p:cNvPr id="8" name="Picture 7"/>
          <p:cNvPicPr>
            <a:picLocks noChangeAspect="1"/>
          </p:cNvPicPr>
          <p:nvPr/>
        </p:nvPicPr>
        <p:blipFill>
          <a:blip r:embed="rId4"/>
          <a:stretch>
            <a:fillRect/>
          </a:stretch>
        </p:blipFill>
        <p:spPr>
          <a:xfrm>
            <a:off x="7909019" y="4488353"/>
            <a:ext cx="1338347" cy="1951084"/>
          </a:xfrm>
          <a:prstGeom prst="rect">
            <a:avLst/>
          </a:prstGeom>
        </p:spPr>
      </p:pic>
    </p:spTree>
    <p:extLst>
      <p:ext uri="{BB962C8B-B14F-4D97-AF65-F5344CB8AC3E}">
        <p14:creationId xmlns:p14="http://schemas.microsoft.com/office/powerpoint/2010/main" val="31744266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652306"/>
          </a:xfrm>
        </p:spPr>
        <p:txBody>
          <a:bodyPr>
            <a:normAutofit/>
          </a:bodyPr>
          <a:lstStyle/>
          <a:p>
            <a:pPr algn="ctr"/>
            <a:r>
              <a:rPr lang="sr-Cyrl-RS" sz="3200" dirty="0" smtClean="0"/>
              <a:t>Регулаторни прописи у области медицинског отпада</a:t>
            </a:r>
            <a:endParaRPr lang="en-US" sz="3200" dirty="0"/>
          </a:p>
        </p:txBody>
      </p:sp>
      <p:sp>
        <p:nvSpPr>
          <p:cNvPr id="3" name="Content Placeholder 2"/>
          <p:cNvSpPr>
            <a:spLocks noGrp="1"/>
          </p:cNvSpPr>
          <p:nvPr>
            <p:ph idx="1"/>
          </p:nvPr>
        </p:nvSpPr>
        <p:spPr>
          <a:xfrm>
            <a:off x="425003" y="1197735"/>
            <a:ext cx="11436439" cy="5383369"/>
          </a:xfrm>
        </p:spPr>
        <p:txBody>
          <a:bodyPr>
            <a:normAutofit fontScale="92500" lnSpcReduction="10000"/>
          </a:bodyPr>
          <a:lstStyle/>
          <a:p>
            <a:pPr marL="0" indent="0">
              <a:buNone/>
            </a:pPr>
            <a:r>
              <a:rPr lang="sr-Cyrl-RS" dirty="0" smtClean="0"/>
              <a:t>Према Закону о управљању отпадом:</a:t>
            </a:r>
          </a:p>
          <a:p>
            <a:pPr marL="0" indent="0">
              <a:buNone/>
            </a:pPr>
            <a:r>
              <a:rPr lang="ru-RU" dirty="0" smtClean="0"/>
              <a:t>Члан 5, 6а подчлан: </a:t>
            </a:r>
            <a:r>
              <a:rPr lang="sr-Latn-RS" dirty="0" smtClean="0"/>
              <a:t>„</a:t>
            </a:r>
            <a:r>
              <a:rPr lang="ru-RU" dirty="0" smtClean="0"/>
              <a:t>фармацеутски отпад јесу сви лекови, укључујући и примарну амбалажу, као и сав прибор коришћен за њихову примену који се налазе код правног лица, односно предузетника који се бави делатношћу здравствене заштите људи и животиња, а који су постали неупотребљиви због истека рока употребе, неисправности у погледу њиховог прописаног квалитета, контаминиране амбалаже, проливања, расипања, који су припремљени, па неупотребљени, враћени од крајњих корисника или се не могу користити из других разлога, као и фармацеутски отпад из производње лекова и промета лекова на велико и мало и израде галенских, односно магистралних лекова и други фармацеутски отпад</a:t>
            </a:r>
            <a:r>
              <a:rPr lang="sr-Latn-RS" dirty="0" smtClean="0"/>
              <a:t>“</a:t>
            </a:r>
            <a:r>
              <a:rPr lang="ru-RU" dirty="0" smtClean="0"/>
              <a:t> </a:t>
            </a:r>
            <a:endParaRPr lang="sr-Latn-RS" dirty="0" smtClean="0"/>
          </a:p>
          <a:p>
            <a:pPr marL="0" indent="0">
              <a:buNone/>
            </a:pPr>
            <a:r>
              <a:rPr lang="ru-RU" dirty="0" smtClean="0"/>
              <a:t>Отпад настао у процесу производње лекова спада у индустријски (органски и неоргански) отпад, са којим се поступа у складу са одредбама овог закона. Фармацеутски отпад може бити:</a:t>
            </a:r>
          </a:p>
          <a:p>
            <a:r>
              <a:rPr lang="sr-Cyrl-RS" dirty="0" smtClean="0"/>
              <a:t> </a:t>
            </a:r>
            <a:endParaRPr lang="en-US" dirty="0"/>
          </a:p>
        </p:txBody>
      </p:sp>
    </p:spTree>
    <p:extLst>
      <p:ext uri="{BB962C8B-B14F-4D97-AF65-F5344CB8AC3E}">
        <p14:creationId xmlns:p14="http://schemas.microsoft.com/office/powerpoint/2010/main" val="155934079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806852"/>
          </a:xfrm>
        </p:spPr>
        <p:txBody>
          <a:bodyPr>
            <a:normAutofit/>
          </a:bodyPr>
          <a:lstStyle/>
          <a:p>
            <a:pPr algn="ctr"/>
            <a:r>
              <a:rPr lang="sr-Cyrl-RS" sz="3200" dirty="0" smtClean="0"/>
              <a:t>Регулаторни прописи у области медицинског отпада</a:t>
            </a:r>
            <a:endParaRPr lang="en-US" sz="3200" dirty="0"/>
          </a:p>
        </p:txBody>
      </p:sp>
      <p:sp>
        <p:nvSpPr>
          <p:cNvPr id="3" name="Content Placeholder 2"/>
          <p:cNvSpPr>
            <a:spLocks noGrp="1"/>
          </p:cNvSpPr>
          <p:nvPr>
            <p:ph idx="1"/>
          </p:nvPr>
        </p:nvSpPr>
        <p:spPr>
          <a:xfrm>
            <a:off x="386366" y="1326524"/>
            <a:ext cx="11320530" cy="5267459"/>
          </a:xfrm>
        </p:spPr>
        <p:txBody>
          <a:bodyPr>
            <a:normAutofit fontScale="85000" lnSpcReduction="20000"/>
          </a:bodyPr>
          <a:lstStyle/>
          <a:p>
            <a:r>
              <a:rPr lang="ru-RU" dirty="0" smtClean="0"/>
              <a:t>Отпад настао у процесу производње лекова спада у индустријски (органски и неоргански) отпад, са којим се поступа у складу са одредбама овог закона. </a:t>
            </a:r>
            <a:endParaRPr lang="sr-Latn-RS" dirty="0" smtClean="0"/>
          </a:p>
          <a:p>
            <a:r>
              <a:rPr lang="ru-RU" dirty="0" smtClean="0"/>
              <a:t>Фармацеутски отпад може бити:</a:t>
            </a:r>
          </a:p>
          <a:p>
            <a:pPr marL="0" indent="0">
              <a:buNone/>
            </a:pPr>
            <a:r>
              <a:rPr lang="ru-RU" dirty="0" smtClean="0"/>
              <a:t>- </a:t>
            </a:r>
            <a:r>
              <a:rPr lang="ru-RU" b="1" dirty="0" smtClean="0"/>
              <a:t>неопасан фармацеутски отпад</a:t>
            </a:r>
            <a:r>
              <a:rPr lang="ru-RU" dirty="0" smtClean="0"/>
              <a:t> који не представља опасност по животну средину и здравље људи и не третира се по поступку прописаном за управљање опасним фармацеутским отпадом,</a:t>
            </a:r>
          </a:p>
          <a:p>
            <a:pPr>
              <a:buFontTx/>
              <a:buChar char="-"/>
            </a:pPr>
            <a:r>
              <a:rPr lang="ru-RU" b="1" dirty="0" smtClean="0"/>
              <a:t>опасан фармацеутски отпад </a:t>
            </a:r>
            <a:r>
              <a:rPr lang="ru-RU" dirty="0" smtClean="0"/>
              <a:t>настао од лекова и дезинфицијенаса који садрже тешке метале, као и лекова познатог састава и лекова чији се састав не може утврдити, а захтевају посебне поступке третмана и укључује цитотоксични и цитостатички отпад, односно цитотоксичне и цитостатичке лекове који су постали неупотребљиви, отпад који настаје приликом коришћења, транспорта и припреме лекова са цитотоксичним и цитостатичким ефектом, укључујући примарну амбалажу која је била у контакту са опасном материјом и сав прибор коришћен за припрему и примену таквих производа. </a:t>
            </a:r>
            <a:endParaRPr lang="sr-Latn-RS" dirty="0" smtClean="0"/>
          </a:p>
          <a:p>
            <a:pPr marL="0" indent="0">
              <a:buNone/>
            </a:pPr>
            <a:r>
              <a:rPr lang="ru-RU" dirty="0" smtClean="0"/>
              <a:t>Цитотоксични и цитостатички лекови су токсична једињења која имају канцерогени, мутагени и/или тератогени ефекат;</a:t>
            </a:r>
            <a:endParaRPr lang="en-US" dirty="0"/>
          </a:p>
        </p:txBody>
      </p:sp>
    </p:spTree>
    <p:extLst>
      <p:ext uri="{BB962C8B-B14F-4D97-AF65-F5344CB8AC3E}">
        <p14:creationId xmlns:p14="http://schemas.microsoft.com/office/powerpoint/2010/main" val="349929672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86684" y="326488"/>
            <a:ext cx="10515600" cy="613669"/>
          </a:xfrm>
        </p:spPr>
        <p:txBody>
          <a:bodyPr>
            <a:normAutofit/>
          </a:bodyPr>
          <a:lstStyle/>
          <a:p>
            <a:pPr algn="ctr"/>
            <a:r>
              <a:rPr lang="sr-Cyrl-RS" sz="3200" dirty="0" smtClean="0"/>
              <a:t>Регулаторни прописи у области медицинског отпада</a:t>
            </a:r>
            <a:endParaRPr lang="en-US" sz="3200" dirty="0"/>
          </a:p>
        </p:txBody>
      </p:sp>
      <p:sp>
        <p:nvSpPr>
          <p:cNvPr id="3" name="Content Placeholder 2"/>
          <p:cNvSpPr>
            <a:spLocks noGrp="1"/>
          </p:cNvSpPr>
          <p:nvPr>
            <p:ph idx="1"/>
          </p:nvPr>
        </p:nvSpPr>
        <p:spPr>
          <a:xfrm>
            <a:off x="412123" y="1184856"/>
            <a:ext cx="11346287" cy="5370490"/>
          </a:xfrm>
        </p:spPr>
        <p:txBody>
          <a:bodyPr>
            <a:normAutofit fontScale="77500" lnSpcReduction="20000"/>
          </a:bodyPr>
          <a:lstStyle/>
          <a:p>
            <a:pPr marL="0" indent="0">
              <a:buNone/>
            </a:pPr>
            <a:r>
              <a:rPr lang="sr-Cyrl-RS" dirty="0" smtClean="0"/>
              <a:t>Према Закону о управљању отпадом:</a:t>
            </a:r>
          </a:p>
          <a:p>
            <a:pPr marL="0" indent="0">
              <a:buNone/>
            </a:pPr>
            <a:r>
              <a:rPr lang="ru-RU" dirty="0" smtClean="0"/>
              <a:t>Члан 5, </a:t>
            </a:r>
            <a:r>
              <a:rPr lang="en-US" dirty="0" smtClean="0"/>
              <a:t>13</a:t>
            </a:r>
            <a:r>
              <a:rPr lang="ru-RU" dirty="0" smtClean="0"/>
              <a:t>а</a:t>
            </a:r>
            <a:r>
              <a:rPr lang="en-US" dirty="0" smtClean="0"/>
              <a:t> </a:t>
            </a:r>
            <a:r>
              <a:rPr lang="sr-Cyrl-RS" dirty="0" smtClean="0"/>
              <a:t>подчлан: </a:t>
            </a:r>
          </a:p>
          <a:p>
            <a:pPr marL="0" indent="0">
              <a:buNone/>
            </a:pPr>
            <a:r>
              <a:rPr lang="sr-Cyrl-RS" dirty="0"/>
              <a:t>-</a:t>
            </a:r>
            <a:r>
              <a:rPr lang="ru-RU" b="1" dirty="0" smtClean="0"/>
              <a:t>медицински отпад </a:t>
            </a:r>
            <a:r>
              <a:rPr lang="ru-RU" dirty="0" smtClean="0"/>
              <a:t>јесте отпад који настаје из објеката у којима се обавља здравствена заштита људи или животиња и/или са других места у којима се пружају здравствене услуге (из дијагностике, експерименталног рада, лабораторија, чишћења, одржавања и дезинфекције простора и опреме), а обухвата неопасан и опасан медицински отпад, и то:</a:t>
            </a:r>
          </a:p>
          <a:p>
            <a:pPr marL="0" indent="0">
              <a:buNone/>
            </a:pPr>
            <a:endParaRPr lang="ru-RU" dirty="0" smtClean="0"/>
          </a:p>
          <a:p>
            <a:pPr marL="0" indent="0">
              <a:buNone/>
            </a:pPr>
            <a:r>
              <a:rPr lang="ru-RU" dirty="0" smtClean="0"/>
              <a:t>- </a:t>
            </a:r>
            <a:r>
              <a:rPr lang="ru-RU" b="1" dirty="0" smtClean="0"/>
              <a:t>неопасан медицински отпад </a:t>
            </a:r>
            <a:r>
              <a:rPr lang="ru-RU" dirty="0" smtClean="0"/>
              <a:t>који није загађен опасним или другим материјама, а који је по свом саставу сличан комуналном отпаду (рециклабилан, биоразградив и др.),</a:t>
            </a:r>
          </a:p>
          <a:p>
            <a:pPr marL="0" indent="0">
              <a:buNone/>
            </a:pPr>
            <a:endParaRPr lang="ru-RU" dirty="0" smtClean="0"/>
          </a:p>
          <a:p>
            <a:pPr marL="0" indent="0">
              <a:buNone/>
            </a:pPr>
            <a:r>
              <a:rPr lang="ru-RU" dirty="0" smtClean="0"/>
              <a:t>- </a:t>
            </a:r>
            <a:r>
              <a:rPr lang="ru-RU" b="1" dirty="0" smtClean="0"/>
              <a:t>опасан медицински отпад </a:t>
            </a:r>
            <a:r>
              <a:rPr lang="ru-RU" dirty="0" smtClean="0"/>
              <a:t>који захтева посебно поступање, односно који има једну или више опасних карактеристика које га чине опасним отпадом, и то: патоанатомски отпад, оштри предмети, фармацеутски отпад, укључујући цитотоксични и цитостатички отпад, отпад загађен крвљу и телесним течностима, инфективни, остали опасан медицински отпад (хемијски отпад, отпад са високим садржајем тешких метала и отпадне боце под притиском);</a:t>
            </a:r>
            <a:endParaRPr lang="en-US" dirty="0"/>
          </a:p>
        </p:txBody>
      </p:sp>
    </p:spTree>
    <p:extLst>
      <p:ext uri="{BB962C8B-B14F-4D97-AF65-F5344CB8AC3E}">
        <p14:creationId xmlns:p14="http://schemas.microsoft.com/office/powerpoint/2010/main" val="401811207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74973"/>
            <a:ext cx="10515600" cy="613669"/>
          </a:xfrm>
        </p:spPr>
        <p:txBody>
          <a:bodyPr>
            <a:normAutofit/>
          </a:bodyPr>
          <a:lstStyle/>
          <a:p>
            <a:pPr algn="ctr"/>
            <a:r>
              <a:rPr lang="sr-Cyrl-RS" sz="3200" dirty="0" smtClean="0"/>
              <a:t>Регулаторни прописи у области медицинског отпада</a:t>
            </a:r>
            <a:endParaRPr lang="en-US" sz="3200" dirty="0"/>
          </a:p>
        </p:txBody>
      </p:sp>
      <p:sp>
        <p:nvSpPr>
          <p:cNvPr id="3" name="Content Placeholder 2"/>
          <p:cNvSpPr>
            <a:spLocks noGrp="1"/>
          </p:cNvSpPr>
          <p:nvPr>
            <p:ph idx="1"/>
          </p:nvPr>
        </p:nvSpPr>
        <p:spPr>
          <a:xfrm>
            <a:off x="386366" y="1107583"/>
            <a:ext cx="11500834" cy="5344732"/>
          </a:xfrm>
        </p:spPr>
        <p:txBody>
          <a:bodyPr>
            <a:normAutofit lnSpcReduction="10000"/>
          </a:bodyPr>
          <a:lstStyle/>
          <a:p>
            <a:pPr marL="0" indent="0">
              <a:buNone/>
            </a:pPr>
            <a:r>
              <a:rPr lang="ru-RU" dirty="0" smtClean="0"/>
              <a:t>Према члану 7 Закона о управљању отпадом </a:t>
            </a:r>
            <a:endParaRPr lang="ru-RU" dirty="0"/>
          </a:p>
          <a:p>
            <a:r>
              <a:rPr lang="ru-RU" dirty="0" smtClean="0"/>
              <a:t>Врсте отпада су:</a:t>
            </a:r>
          </a:p>
          <a:p>
            <a:pPr marL="0" indent="0">
              <a:buNone/>
            </a:pPr>
            <a:r>
              <a:rPr lang="ru-RU" dirty="0" smtClean="0"/>
              <a:t>1) комунални отпад (кућни отпад);</a:t>
            </a:r>
          </a:p>
          <a:p>
            <a:pPr marL="0" indent="0">
              <a:buNone/>
            </a:pPr>
            <a:r>
              <a:rPr lang="ru-RU" dirty="0" smtClean="0"/>
              <a:t>2) комерцијални отпад;</a:t>
            </a:r>
          </a:p>
          <a:p>
            <a:pPr marL="0" indent="0">
              <a:buNone/>
            </a:pPr>
            <a:r>
              <a:rPr lang="ru-RU" dirty="0" smtClean="0"/>
              <a:t>3) индустријски отпад.</a:t>
            </a:r>
          </a:p>
          <a:p>
            <a:endParaRPr lang="ru-RU" dirty="0" smtClean="0"/>
          </a:p>
          <a:p>
            <a:pPr marL="0" indent="0">
              <a:buNone/>
            </a:pPr>
            <a:r>
              <a:rPr lang="ru-RU" dirty="0" smtClean="0"/>
              <a:t>Отпад из става 1. овог члана, у зависности од опасних карактеристика које утичу на здравље људи и животну средину, може бити:</a:t>
            </a:r>
          </a:p>
          <a:p>
            <a:pPr marL="514350" indent="-514350">
              <a:buAutoNum type="arabicParenR"/>
            </a:pPr>
            <a:r>
              <a:rPr lang="ru-RU" dirty="0" smtClean="0"/>
              <a:t>инертни;</a:t>
            </a:r>
          </a:p>
          <a:p>
            <a:pPr marL="514350" indent="-514350">
              <a:buAutoNum type="arabicParenR"/>
            </a:pPr>
            <a:r>
              <a:rPr lang="ru-RU" dirty="0" smtClean="0"/>
              <a:t>неопасан;</a:t>
            </a:r>
          </a:p>
          <a:p>
            <a:pPr marL="0" indent="0">
              <a:buNone/>
            </a:pPr>
            <a:r>
              <a:rPr lang="ru-RU" dirty="0" smtClean="0"/>
              <a:t>3) опасан.</a:t>
            </a:r>
            <a:endParaRPr lang="en-US" dirty="0"/>
          </a:p>
        </p:txBody>
      </p:sp>
    </p:spTree>
    <p:extLst>
      <p:ext uri="{BB962C8B-B14F-4D97-AF65-F5344CB8AC3E}">
        <p14:creationId xmlns:p14="http://schemas.microsoft.com/office/powerpoint/2010/main" val="295071828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0927" y="210578"/>
            <a:ext cx="10515600" cy="613669"/>
          </a:xfrm>
        </p:spPr>
        <p:txBody>
          <a:bodyPr>
            <a:normAutofit/>
          </a:bodyPr>
          <a:lstStyle/>
          <a:p>
            <a:pPr algn="ctr"/>
            <a:r>
              <a:rPr lang="sr-Cyrl-RS" sz="3200" dirty="0" smtClean="0"/>
              <a:t>Регулаторни прописи у области медицинског отпада</a:t>
            </a:r>
            <a:endParaRPr lang="en-US" sz="3200" dirty="0"/>
          </a:p>
        </p:txBody>
      </p:sp>
      <p:sp>
        <p:nvSpPr>
          <p:cNvPr id="3" name="Content Placeholder 2"/>
          <p:cNvSpPr>
            <a:spLocks noGrp="1"/>
          </p:cNvSpPr>
          <p:nvPr>
            <p:ph idx="1"/>
          </p:nvPr>
        </p:nvSpPr>
        <p:spPr>
          <a:xfrm>
            <a:off x="425003" y="1056068"/>
            <a:ext cx="11462197" cy="5473521"/>
          </a:xfrm>
        </p:spPr>
        <p:txBody>
          <a:bodyPr>
            <a:normAutofit/>
          </a:bodyPr>
          <a:lstStyle/>
          <a:p>
            <a:pPr marL="0" indent="0">
              <a:buNone/>
            </a:pPr>
            <a:r>
              <a:rPr lang="ru-RU" dirty="0" smtClean="0"/>
              <a:t>Класификација отпада према Члану 8 Закона о управљању отпадом</a:t>
            </a:r>
          </a:p>
          <a:p>
            <a:pPr marL="0" indent="0">
              <a:buNone/>
            </a:pPr>
            <a:endParaRPr lang="ru-RU" dirty="0" smtClean="0"/>
          </a:p>
          <a:p>
            <a:r>
              <a:rPr lang="ru-RU" dirty="0" smtClean="0"/>
              <a:t>Отпад се разврстава према каталогу отпада.</a:t>
            </a:r>
          </a:p>
          <a:p>
            <a:r>
              <a:rPr lang="ru-RU" dirty="0" smtClean="0"/>
              <a:t>Каталог отпада је збирна листа неопасног и опасног отпада према пореклу и саставу.</a:t>
            </a:r>
          </a:p>
          <a:p>
            <a:r>
              <a:rPr lang="ru-RU" dirty="0" smtClean="0"/>
              <a:t>Опасан отпад се класификује, када је неопходно, према граничним вредностима концентрације опасних материја.</a:t>
            </a:r>
          </a:p>
          <a:p>
            <a:endParaRPr lang="ru-RU" dirty="0" smtClean="0"/>
          </a:p>
          <a:p>
            <a:r>
              <a:rPr lang="ru-RU" dirty="0" smtClean="0"/>
              <a:t>Власник и/или други држалац отпада, односно оператер, дужан је да класификује отпад на прописан начин, у складу са овим законом.</a:t>
            </a:r>
            <a:endParaRPr lang="en-US" dirty="0"/>
          </a:p>
        </p:txBody>
      </p:sp>
    </p:spTree>
    <p:extLst>
      <p:ext uri="{BB962C8B-B14F-4D97-AF65-F5344CB8AC3E}">
        <p14:creationId xmlns:p14="http://schemas.microsoft.com/office/powerpoint/2010/main" val="147643453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23457"/>
            <a:ext cx="10515600" cy="703821"/>
          </a:xfrm>
        </p:spPr>
        <p:txBody>
          <a:bodyPr>
            <a:normAutofit/>
          </a:bodyPr>
          <a:lstStyle/>
          <a:p>
            <a:pPr algn="ctr"/>
            <a:r>
              <a:rPr lang="sr-Cyrl-RS" sz="3200" dirty="0" smtClean="0"/>
              <a:t>Регулаторни прописи у области медицинског отпада</a:t>
            </a:r>
            <a:endParaRPr lang="en-US" sz="3200" dirty="0"/>
          </a:p>
        </p:txBody>
      </p:sp>
      <p:sp>
        <p:nvSpPr>
          <p:cNvPr id="3" name="Content Placeholder 2"/>
          <p:cNvSpPr>
            <a:spLocks noGrp="1"/>
          </p:cNvSpPr>
          <p:nvPr>
            <p:ph idx="1"/>
          </p:nvPr>
        </p:nvSpPr>
        <p:spPr>
          <a:xfrm>
            <a:off x="296213" y="1107582"/>
            <a:ext cx="11539471" cy="5653826"/>
          </a:xfrm>
        </p:spPr>
        <p:txBody>
          <a:bodyPr>
            <a:normAutofit fontScale="62500" lnSpcReduction="20000"/>
          </a:bodyPr>
          <a:lstStyle/>
          <a:p>
            <a:pPr marL="0" indent="0">
              <a:buNone/>
            </a:pPr>
            <a:r>
              <a:rPr lang="ru-RU" dirty="0" smtClean="0"/>
              <a:t>Управљање медицинским отпадом Члан 56 Закона о управљању отпадом:</a:t>
            </a:r>
          </a:p>
          <a:p>
            <a:r>
              <a:rPr lang="ru-RU" dirty="0" smtClean="0"/>
              <a:t>Произвођач медицинског отпада дужан је да сачини план управљања медицинским отпадом ако годишње производи више од 100 тона неопасног медицинског отпада и/или 200 кг опасног медицинског отпада.</a:t>
            </a:r>
          </a:p>
          <a:p>
            <a:r>
              <a:rPr lang="ru-RU" dirty="0" smtClean="0"/>
              <a:t>На план управљања медицинским отпадом из здравствених установа, других облика здравствене службе (у даљем тексту: приватна пракса), других правних лица, односно установа у којима се обавља здравствена заштита људи у складу са законом, као и са њима повезаних медицинских, образовних и научно-истраживачких делатности које производе више од 500 кг опасног медицинског отпада годишње, сагласност даје министарство надлежно за послове здравља уз претходно прибављено мишљење завода за јавно здравље основаног за територију Републике Србије, а у сарадњи са министарством.</a:t>
            </a:r>
          </a:p>
          <a:p>
            <a:r>
              <a:rPr lang="ru-RU" dirty="0" smtClean="0"/>
              <a:t>План управљања медицинским отпадом из ветеринарских организација и објеката у којима се обавља ветеринарска делатност одобрава министарство надлежно за послове ветеринарства, у складу са законом којим се уређује ветеринарство и овим законом.</a:t>
            </a:r>
          </a:p>
          <a:p>
            <a:r>
              <a:rPr lang="ru-RU" dirty="0" smtClean="0"/>
              <a:t>Произвођач медицинског отпада обезбеђује, када је то могуће, смањење количине и/или опасних карактеристика медицинског отпада на месту настанка, као и поновно искоришћење отпада.</a:t>
            </a:r>
          </a:p>
          <a:p>
            <a:r>
              <a:rPr lang="ru-RU" dirty="0" smtClean="0"/>
              <a:t>Произвођач медицинског отпада сакупља сав отпад на месту настанка и разврстава опасан од неопасног отпада, односно различите врсте опасног медицинског отпада и одлаже у одговарајућу амбалажу прилагођену његовим својствима, количини, начину привременог одлагања, превоза и третмана.</a:t>
            </a:r>
          </a:p>
          <a:p>
            <a:r>
              <a:rPr lang="ru-RU" dirty="0" smtClean="0"/>
              <a:t>Сакупљање и транспорт опасног медицинског отпада, разврстаног, упакованог и обележеног у складу са овим законом и прописом донетим на основу овог закона, врши се специјалним возилима за транспорт медицинског отпада од произвођача медицинског отпада до оператера постројења за третман отпада, у складу са прописима о управљању отпадом и прописима о транспорту опасних терета.</a:t>
            </a:r>
          </a:p>
          <a:p>
            <a:r>
              <a:rPr lang="ru-RU" dirty="0" smtClean="0"/>
              <a:t>Произвођач опасног медицинског отпада мора да има закључен уговор са лицем које има дозволу за сакупљање и транспорт медицинског отпада, ако не поседује сопствено возило за транспорт медицинског отпада.</a:t>
            </a:r>
          </a:p>
          <a:p>
            <a:endParaRPr lang="ru-RU" dirty="0" smtClean="0"/>
          </a:p>
        </p:txBody>
      </p:sp>
    </p:spTree>
    <p:extLst>
      <p:ext uri="{BB962C8B-B14F-4D97-AF65-F5344CB8AC3E}">
        <p14:creationId xmlns:p14="http://schemas.microsoft.com/office/powerpoint/2010/main" val="408477815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51079" y="236336"/>
            <a:ext cx="10515600" cy="665185"/>
          </a:xfrm>
        </p:spPr>
        <p:txBody>
          <a:bodyPr>
            <a:normAutofit/>
          </a:bodyPr>
          <a:lstStyle/>
          <a:p>
            <a:pPr algn="ctr"/>
            <a:r>
              <a:rPr lang="sr-Cyrl-RS" sz="3200" dirty="0" smtClean="0"/>
              <a:t>Регулаторни прописи у области медицинског отпада</a:t>
            </a:r>
            <a:endParaRPr lang="en-US" sz="3200" dirty="0"/>
          </a:p>
        </p:txBody>
      </p:sp>
      <p:sp>
        <p:nvSpPr>
          <p:cNvPr id="3" name="Content Placeholder 2"/>
          <p:cNvSpPr>
            <a:spLocks noGrp="1"/>
          </p:cNvSpPr>
          <p:nvPr>
            <p:ph idx="1"/>
          </p:nvPr>
        </p:nvSpPr>
        <p:spPr>
          <a:xfrm>
            <a:off x="244699" y="1107583"/>
            <a:ext cx="11513712" cy="5512158"/>
          </a:xfrm>
        </p:spPr>
        <p:txBody>
          <a:bodyPr>
            <a:normAutofit fontScale="47500" lnSpcReduction="20000"/>
          </a:bodyPr>
          <a:lstStyle/>
          <a:p>
            <a:pPr marL="0" indent="0">
              <a:buNone/>
            </a:pPr>
            <a:r>
              <a:rPr lang="ru-RU" dirty="0" smtClean="0"/>
              <a:t>Управљање медицинским отпадом Члан 56 Закона о управљању отпадом:</a:t>
            </a:r>
          </a:p>
          <a:p>
            <a:pPr marL="0" indent="0">
              <a:buNone/>
            </a:pPr>
            <a:endParaRPr lang="ru-RU" dirty="0" smtClean="0"/>
          </a:p>
          <a:p>
            <a:r>
              <a:rPr lang="ru-RU" sz="3400" dirty="0" smtClean="0"/>
              <a:t>Лице које има дозволу за сакупљање и транспорт опасног медицинског отпада, у складу са законом, мора са оператером постројења за третман отпада да закључи уговор о преузимању тог отпада.</a:t>
            </a:r>
          </a:p>
          <a:p>
            <a:r>
              <a:rPr lang="ru-RU" sz="3400" dirty="0" smtClean="0"/>
              <a:t>Отпад који је настао обављањем кућног лечења и осталих сличних активности у којима настаје медицински отпад, преузима лице које обавља ту делатност и обезбеђује његов третман или безбедно одлагање о сопственом трошку, у складу са прописима којима се уређује управљање отпадом.</a:t>
            </a:r>
          </a:p>
          <a:p>
            <a:r>
              <a:rPr lang="ru-RU" sz="3400" dirty="0" smtClean="0"/>
              <a:t>Лице које врши транспорт опасног медицинског отпада обезбеђује редовно чишћење и дезинфекцију возила за транспорт.</a:t>
            </a:r>
          </a:p>
          <a:p>
            <a:r>
              <a:rPr lang="ru-RU" sz="3400" dirty="0" smtClean="0"/>
              <a:t>Произвођач опасног медицинског отпада, пре транспорта, третмана или предаје тог отпада оператеру постројења за третман отпада, складишти тај отпад на месту предвиђеном само за ту намену.</a:t>
            </a:r>
          </a:p>
          <a:p>
            <a:r>
              <a:rPr lang="ru-RU" sz="3400" dirty="0" smtClean="0"/>
              <a:t>Произвођач опасног медицинског отпада врши третман сопственог медицинског отпада самостално или преко трећег лица са којим има закључен уговор које испуњава услове утврђене овим законом.</a:t>
            </a:r>
          </a:p>
          <a:p>
            <a:r>
              <a:rPr lang="ru-RU" sz="3400" dirty="0" smtClean="0"/>
              <a:t>Произвођач медицинског отпада дужан је да податке о количинама отпада по врстама и начину поступања доставља Агенцији.</a:t>
            </a:r>
          </a:p>
          <a:p>
            <a:r>
              <a:rPr lang="ru-RU" sz="3400" dirty="0" smtClean="0"/>
              <a:t>Лице које врши сакупљање, транспорт, третман, односно складиштење, поновно искоришћење и одлагање остатка након третмана медицинског отпада мора да има дозволу, да води евиденцију о количини и врсти медицинског отпада која је сакупљена, транспортована, третирана, односно ускладиштена и одложена и да податке о томе доставља Агенцији.</a:t>
            </a:r>
          </a:p>
          <a:p>
            <a:r>
              <a:rPr lang="ru-RU" sz="3400" dirty="0" smtClean="0"/>
              <a:t>Медицински отпад се извози ако у Републици Србији нема техничких могућности и/или нема постројења за поновно искоришћење или одлагање тог отпада на еколошки прихватљив и ефикасан начин, у складу са овим законом и прописима којима се уређује међународни транспорт отпада.</a:t>
            </a:r>
          </a:p>
          <a:p>
            <a:r>
              <a:rPr lang="ru-RU" sz="3400" dirty="0" smtClean="0"/>
              <a:t>Министар надлежан за послове здравља и министар споразумно прописују садржину плана управљања медицинским отпадом из установа у којима се обавља здравствена заштита људи, начин и поступак управљања медицинским отпадом.</a:t>
            </a:r>
            <a:endParaRPr lang="en-US" sz="3400" dirty="0" smtClean="0"/>
          </a:p>
          <a:p>
            <a:pPr marL="0" indent="0">
              <a:buNone/>
            </a:pPr>
            <a:endParaRPr lang="en-US" dirty="0"/>
          </a:p>
        </p:txBody>
      </p:sp>
    </p:spTree>
    <p:extLst>
      <p:ext uri="{BB962C8B-B14F-4D97-AF65-F5344CB8AC3E}">
        <p14:creationId xmlns:p14="http://schemas.microsoft.com/office/powerpoint/2010/main" val="48952321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187</TotalTime>
  <Words>3569</Words>
  <Application>Microsoft Office PowerPoint</Application>
  <PresentationFormat>Widescreen</PresentationFormat>
  <Paragraphs>213</Paragraphs>
  <Slides>25</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25</vt:i4>
      </vt:variant>
    </vt:vector>
  </HeadingPairs>
  <TitlesOfParts>
    <vt:vector size="29" baseType="lpstr">
      <vt:lpstr>Arial</vt:lpstr>
      <vt:lpstr>Calibri</vt:lpstr>
      <vt:lpstr>Calibri Light</vt:lpstr>
      <vt:lpstr>Office Theme</vt:lpstr>
      <vt:lpstr>Интегрисане академске студије фармације  Социјална фармација Тематска јединица бр. 14</vt:lpstr>
      <vt:lpstr>Регулаторни прописи у области медицинског отпада </vt:lpstr>
      <vt:lpstr>Регулаторни прописи у области медицинског отпада</vt:lpstr>
      <vt:lpstr>Регулаторни прописи у области медицинског отпада</vt:lpstr>
      <vt:lpstr>Регулаторни прописи у области медицинског отпада</vt:lpstr>
      <vt:lpstr>Регулаторни прописи у области медицинског отпада</vt:lpstr>
      <vt:lpstr>Регулаторни прописи у области медицинског отпада</vt:lpstr>
      <vt:lpstr>Регулаторни прописи у области медицинског отпада</vt:lpstr>
      <vt:lpstr>Регулаторни прописи у области медицинског отпада</vt:lpstr>
      <vt:lpstr>Регулаторни прописи у области медицинског отпада</vt:lpstr>
      <vt:lpstr>Регулаторни прописи у области медицинског отпада</vt:lpstr>
      <vt:lpstr>Регулаторни прописи у области медицинског отпада</vt:lpstr>
      <vt:lpstr>Регулаторни прописи у области медицинског отпада</vt:lpstr>
      <vt:lpstr>Регулаторни прописи у области медицинског отпада</vt:lpstr>
      <vt:lpstr>Регулаторни прописи у области медицинског отпада</vt:lpstr>
      <vt:lpstr>Регулаторни прописи у области медицинског отпада</vt:lpstr>
      <vt:lpstr>Регулаторни прописи у области медицинског отпада</vt:lpstr>
      <vt:lpstr>Регулаторни прописи у области медицинског отпада</vt:lpstr>
      <vt:lpstr>Регулаторни прописи у области медицинског отпада</vt:lpstr>
      <vt:lpstr>Регулаторни прописи у области медицинског отпада</vt:lpstr>
      <vt:lpstr>Регулаторни прописи у области медицинског отпада</vt:lpstr>
      <vt:lpstr>Регулаторни прописи у области медицинског отпада</vt:lpstr>
      <vt:lpstr>Регулаторни прописи у области медицинског отпада</vt:lpstr>
      <vt:lpstr>Регулаторни прописи у области медицинског отпада  Обележавање и означавање медицинског отпада </vt:lpstr>
      <vt:lpstr>Регулаторни прописи у области медицинског отпада  Обележавање и означавање медицинског отпада </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User</dc:creator>
  <cp:lastModifiedBy>User</cp:lastModifiedBy>
  <cp:revision>14</cp:revision>
  <dcterms:created xsi:type="dcterms:W3CDTF">2019-05-19T18:10:38Z</dcterms:created>
  <dcterms:modified xsi:type="dcterms:W3CDTF">2021-02-07T13:29:22Z</dcterms:modified>
</cp:coreProperties>
</file>